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58" r:id="rId17"/>
    <p:sldId id="263" r:id="rId18"/>
    <p:sldId id="261" r:id="rId19"/>
    <p:sldId id="262" r:id="rId20"/>
    <p:sldId id="305" r:id="rId21"/>
    <p:sldId id="306" r:id="rId22"/>
    <p:sldId id="30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AD1E66-9991-4F23-B337-AE6D0ED2590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1D879B-2931-43FE-B87F-67FD502CA29C}">
      <dgm:prSet phldrT="[Текст]" custT="1"/>
      <dgm:spPr/>
      <dgm:t>
        <a:bodyPr/>
        <a:lstStyle/>
        <a:p>
          <a:r>
            <a:rPr lang="ru-RU" sz="2000" b="1" dirty="0">
              <a:latin typeface="Book Antiqua" panose="02040602050305030304" pitchFamily="18" charset="0"/>
            </a:rPr>
            <a:t>1 июня – перспективная сеть</a:t>
          </a:r>
        </a:p>
      </dgm:t>
    </dgm:pt>
    <dgm:pt modelId="{19C04CE2-A6FB-4A60-BD21-8E7D6D65D339}" type="parTrans" cxnId="{95B945F9-847F-4C43-B90F-44C882BA0638}">
      <dgm:prSet/>
      <dgm:spPr/>
      <dgm:t>
        <a:bodyPr/>
        <a:lstStyle/>
        <a:p>
          <a:endParaRPr lang="ru-RU"/>
        </a:p>
      </dgm:t>
    </dgm:pt>
    <dgm:pt modelId="{1C3F6D54-5ED6-495A-BA41-0C213CAC2A1C}" type="sibTrans" cxnId="{95B945F9-847F-4C43-B90F-44C882BA0638}">
      <dgm:prSet/>
      <dgm:spPr/>
      <dgm:t>
        <a:bodyPr/>
        <a:lstStyle/>
        <a:p>
          <a:endParaRPr lang="ru-RU"/>
        </a:p>
      </dgm:t>
    </dgm:pt>
    <dgm:pt modelId="{44B04040-EE82-4A4E-AE0E-DBA3D25AA538}">
      <dgm:prSet phldrT="[Текст]" custT="1"/>
      <dgm:spPr/>
      <dgm:t>
        <a:bodyPr/>
        <a:lstStyle/>
        <a:p>
          <a:r>
            <a:rPr lang="ru-RU" sz="1200" b="1" dirty="0">
              <a:solidFill>
                <a:srgbClr val="000099"/>
              </a:solidFill>
              <a:latin typeface="Book Antiqua" panose="02040602050305030304" pitchFamily="18" charset="0"/>
            </a:rPr>
            <a:t>Итоги работы ПМПК</a:t>
          </a:r>
        </a:p>
      </dgm:t>
    </dgm:pt>
    <dgm:pt modelId="{D0B3F0FA-3E05-48E1-B299-FB12D1B82BDE}" type="parTrans" cxnId="{90D96468-3BE4-4E9C-81C8-BC87BC40F062}">
      <dgm:prSet/>
      <dgm:spPr/>
      <dgm:t>
        <a:bodyPr/>
        <a:lstStyle/>
        <a:p>
          <a:endParaRPr lang="ru-RU"/>
        </a:p>
      </dgm:t>
    </dgm:pt>
    <dgm:pt modelId="{A7FB0260-5CF0-40FF-B74F-2FC034C6C559}" type="sibTrans" cxnId="{90D96468-3BE4-4E9C-81C8-BC87BC40F062}">
      <dgm:prSet/>
      <dgm:spPr/>
      <dgm:t>
        <a:bodyPr/>
        <a:lstStyle/>
        <a:p>
          <a:endParaRPr lang="ru-RU"/>
        </a:p>
      </dgm:t>
    </dgm:pt>
    <dgm:pt modelId="{567032FC-DC8A-414B-BB40-12AD10421FEF}">
      <dgm:prSet phldrT="[Текст]"/>
      <dgm:spPr/>
      <dgm:t>
        <a:bodyPr/>
        <a:lstStyle/>
        <a:p>
          <a:r>
            <a:rPr lang="ru-RU" b="1" dirty="0">
              <a:solidFill>
                <a:srgbClr val="000099"/>
              </a:solidFill>
              <a:latin typeface="Book Antiqua" panose="02040602050305030304" pitchFamily="18" charset="0"/>
            </a:rPr>
            <a:t>Актуализация банка данных</a:t>
          </a:r>
        </a:p>
      </dgm:t>
    </dgm:pt>
    <dgm:pt modelId="{25837C9A-7459-4399-A806-71566BF36C77}" type="parTrans" cxnId="{F795F707-952C-4D17-8EDF-EE70555FA1A1}">
      <dgm:prSet/>
      <dgm:spPr/>
      <dgm:t>
        <a:bodyPr/>
        <a:lstStyle/>
        <a:p>
          <a:endParaRPr lang="ru-RU"/>
        </a:p>
      </dgm:t>
    </dgm:pt>
    <dgm:pt modelId="{4C26DCA4-C3B1-440D-B613-8B9A7BEBA25C}" type="sibTrans" cxnId="{F795F707-952C-4D17-8EDF-EE70555FA1A1}">
      <dgm:prSet/>
      <dgm:spPr/>
      <dgm:t>
        <a:bodyPr/>
        <a:lstStyle/>
        <a:p>
          <a:endParaRPr lang="ru-RU"/>
        </a:p>
      </dgm:t>
    </dgm:pt>
    <dgm:pt modelId="{BBB8F525-9FCC-4183-95EB-8F842FC22444}">
      <dgm:prSet phldrT="[Текст]" custT="1"/>
      <dgm:spPr/>
      <dgm:t>
        <a:bodyPr/>
        <a:lstStyle/>
        <a:p>
          <a:r>
            <a:rPr lang="ru-RU" sz="2000" b="1" dirty="0">
              <a:latin typeface="Book Antiqua" panose="02040602050305030304" pitchFamily="18" charset="0"/>
            </a:rPr>
            <a:t>До 1 сентября – оптимизация сети</a:t>
          </a:r>
        </a:p>
      </dgm:t>
    </dgm:pt>
    <dgm:pt modelId="{6F880A23-0C5A-4887-A784-681A484DED98}" type="parTrans" cxnId="{81784EB9-4F01-4272-BD82-375A50E6B94D}">
      <dgm:prSet/>
      <dgm:spPr/>
      <dgm:t>
        <a:bodyPr/>
        <a:lstStyle/>
        <a:p>
          <a:endParaRPr lang="ru-RU"/>
        </a:p>
      </dgm:t>
    </dgm:pt>
    <dgm:pt modelId="{8C99C6D9-2D92-4714-A1DF-5258D170CA0D}" type="sibTrans" cxnId="{81784EB9-4F01-4272-BD82-375A50E6B94D}">
      <dgm:prSet/>
      <dgm:spPr/>
      <dgm:t>
        <a:bodyPr/>
        <a:lstStyle/>
        <a:p>
          <a:endParaRPr lang="ru-RU"/>
        </a:p>
      </dgm:t>
    </dgm:pt>
    <dgm:pt modelId="{D56D3B76-8392-4758-9DF7-83BAD8341EB3}">
      <dgm:prSet phldrT="[Текст]"/>
      <dgm:spPr/>
      <dgm:t>
        <a:bodyPr/>
        <a:lstStyle/>
        <a:p>
          <a:r>
            <a:rPr lang="ru-RU" b="1" dirty="0">
              <a:solidFill>
                <a:srgbClr val="000099"/>
              </a:solidFill>
              <a:latin typeface="Book Antiqua" panose="02040602050305030304" pitchFamily="18" charset="0"/>
            </a:rPr>
            <a:t>Предоставление сводной информации </a:t>
          </a:r>
          <a:br>
            <a:rPr lang="ru-RU" b="1" dirty="0">
              <a:solidFill>
                <a:srgbClr val="000099"/>
              </a:solidFill>
              <a:latin typeface="Book Antiqua" panose="02040602050305030304" pitchFamily="18" charset="0"/>
            </a:rPr>
          </a:br>
          <a:r>
            <a:rPr lang="ru-RU" b="1" dirty="0">
              <a:solidFill>
                <a:srgbClr val="000099"/>
              </a:solidFill>
              <a:latin typeface="Book Antiqua" panose="02040602050305030304" pitchFamily="18" charset="0"/>
            </a:rPr>
            <a:t>в управление/отделы образования </a:t>
          </a:r>
        </a:p>
      </dgm:t>
    </dgm:pt>
    <dgm:pt modelId="{FBE8ED6F-DDE1-42E6-88FF-AA55209A24DC}" type="parTrans" cxnId="{1978E398-5321-41FB-8E7D-A43C74C1F026}">
      <dgm:prSet/>
      <dgm:spPr/>
      <dgm:t>
        <a:bodyPr/>
        <a:lstStyle/>
        <a:p>
          <a:endParaRPr lang="ru-RU"/>
        </a:p>
      </dgm:t>
    </dgm:pt>
    <dgm:pt modelId="{A2248F5F-BACA-48A2-9B26-71A885AD6AE5}" type="sibTrans" cxnId="{1978E398-5321-41FB-8E7D-A43C74C1F026}">
      <dgm:prSet/>
      <dgm:spPr/>
      <dgm:t>
        <a:bodyPr/>
        <a:lstStyle/>
        <a:p>
          <a:endParaRPr lang="ru-RU"/>
        </a:p>
      </dgm:t>
    </dgm:pt>
    <dgm:pt modelId="{18901F90-0E72-473E-A796-2F2FE7EABEE6}">
      <dgm:prSet phldrT="[Текст]"/>
      <dgm:spPr/>
      <dgm:t>
        <a:bodyPr/>
        <a:lstStyle/>
        <a:p>
          <a:r>
            <a:rPr lang="ru-RU" b="1" dirty="0">
              <a:solidFill>
                <a:srgbClr val="000099"/>
              </a:solidFill>
              <a:latin typeface="Book Antiqua" panose="02040602050305030304" pitchFamily="18" charset="0"/>
            </a:rPr>
            <a:t>Анализ и внесение предложений в органы исполнительной и распорядительной власти</a:t>
          </a:r>
        </a:p>
      </dgm:t>
    </dgm:pt>
    <dgm:pt modelId="{DFAC1157-2488-438D-A28C-FC8689A66EA5}" type="parTrans" cxnId="{78108081-E171-4164-BDB5-D1800CAF4372}">
      <dgm:prSet/>
      <dgm:spPr/>
      <dgm:t>
        <a:bodyPr/>
        <a:lstStyle/>
        <a:p>
          <a:endParaRPr lang="ru-RU"/>
        </a:p>
      </dgm:t>
    </dgm:pt>
    <dgm:pt modelId="{1A0F898F-DCA0-4091-8B8E-A85D28A29100}" type="sibTrans" cxnId="{78108081-E171-4164-BDB5-D1800CAF4372}">
      <dgm:prSet/>
      <dgm:spPr/>
      <dgm:t>
        <a:bodyPr/>
        <a:lstStyle/>
        <a:p>
          <a:endParaRPr lang="ru-RU"/>
        </a:p>
      </dgm:t>
    </dgm:pt>
    <dgm:pt modelId="{1BE7682F-F5E9-46A7-A9FB-64154D56E884}">
      <dgm:prSet phldrT="[Текст]" custT="1"/>
      <dgm:spPr/>
      <dgm:t>
        <a:bodyPr/>
        <a:lstStyle/>
        <a:p>
          <a:r>
            <a:rPr lang="ru-RU" sz="1700" b="1" dirty="0">
              <a:latin typeface="Book Antiqua" panose="02040602050305030304" pitchFamily="18" charset="0"/>
            </a:rPr>
            <a:t>15 сентября – сформированная сеть специального образования</a:t>
          </a:r>
        </a:p>
      </dgm:t>
    </dgm:pt>
    <dgm:pt modelId="{667C5FFF-A8D9-4708-BEB5-B0B5FCFE17C6}" type="parTrans" cxnId="{659A20ED-58ED-497E-A5A2-510F82A74928}">
      <dgm:prSet/>
      <dgm:spPr/>
      <dgm:t>
        <a:bodyPr/>
        <a:lstStyle/>
        <a:p>
          <a:endParaRPr lang="ru-RU"/>
        </a:p>
      </dgm:t>
    </dgm:pt>
    <dgm:pt modelId="{8345378A-AA54-4A69-825E-3AE33C012AF9}" type="sibTrans" cxnId="{659A20ED-58ED-497E-A5A2-510F82A74928}">
      <dgm:prSet/>
      <dgm:spPr/>
      <dgm:t>
        <a:bodyPr/>
        <a:lstStyle/>
        <a:p>
          <a:endParaRPr lang="ru-RU"/>
        </a:p>
      </dgm:t>
    </dgm:pt>
    <dgm:pt modelId="{4E72F30D-F670-4BB5-8895-B6499681BF06}">
      <dgm:prSet phldrT="[Текст]"/>
      <dgm:spPr/>
      <dgm:t>
        <a:bodyPr/>
        <a:lstStyle/>
        <a:p>
          <a:r>
            <a:rPr lang="ru-RU" b="1" dirty="0">
              <a:solidFill>
                <a:srgbClr val="000099"/>
              </a:solidFill>
              <a:latin typeface="Book Antiqua" panose="02040602050305030304" pitchFamily="18" charset="0"/>
            </a:rPr>
            <a:t>Учёт существующей сети</a:t>
          </a:r>
        </a:p>
      </dgm:t>
    </dgm:pt>
    <dgm:pt modelId="{6FAA70DF-75B3-4DDC-9C19-41E5EBC0441C}" type="parTrans" cxnId="{B3082917-6DBE-4B97-A132-57FF51A34F54}">
      <dgm:prSet/>
      <dgm:spPr/>
      <dgm:t>
        <a:bodyPr/>
        <a:lstStyle/>
        <a:p>
          <a:endParaRPr lang="ru-RU"/>
        </a:p>
      </dgm:t>
    </dgm:pt>
    <dgm:pt modelId="{F4F089A9-442C-4E6A-9FF5-AD914B8FCF15}" type="sibTrans" cxnId="{B3082917-6DBE-4B97-A132-57FF51A34F54}">
      <dgm:prSet/>
      <dgm:spPr/>
      <dgm:t>
        <a:bodyPr/>
        <a:lstStyle/>
        <a:p>
          <a:endParaRPr lang="ru-RU"/>
        </a:p>
      </dgm:t>
    </dgm:pt>
    <dgm:pt modelId="{07762FD3-732D-45F1-BE02-E9B046C8F5AD}" type="pres">
      <dgm:prSet presAssocID="{A6AD1E66-9991-4F23-B337-AE6D0ED259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162651-919F-4FBB-8A8E-B252078FCACD}" type="pres">
      <dgm:prSet presAssocID="{1BE7682F-F5E9-46A7-A9FB-64154D56E884}" presName="boxAndChildren" presStyleCnt="0"/>
      <dgm:spPr/>
    </dgm:pt>
    <dgm:pt modelId="{6FD2C2E8-0DDF-4FD0-B0C3-49EE6ECC3FDE}" type="pres">
      <dgm:prSet presAssocID="{1BE7682F-F5E9-46A7-A9FB-64154D56E884}" presName="parentTextBox" presStyleLbl="node1" presStyleIdx="0" presStyleCnt="3"/>
      <dgm:spPr/>
      <dgm:t>
        <a:bodyPr/>
        <a:lstStyle/>
        <a:p>
          <a:endParaRPr lang="ru-RU"/>
        </a:p>
      </dgm:t>
    </dgm:pt>
    <dgm:pt modelId="{33D0DED3-9EA3-443B-8CE7-E59E4C291ED7}" type="pres">
      <dgm:prSet presAssocID="{8C99C6D9-2D92-4714-A1DF-5258D170CA0D}" presName="sp" presStyleCnt="0"/>
      <dgm:spPr/>
    </dgm:pt>
    <dgm:pt modelId="{352C0D16-3EEC-42AC-89B9-0C0884E1F4AD}" type="pres">
      <dgm:prSet presAssocID="{BBB8F525-9FCC-4183-95EB-8F842FC22444}" presName="arrowAndChildren" presStyleCnt="0"/>
      <dgm:spPr/>
    </dgm:pt>
    <dgm:pt modelId="{13620E4A-E170-41A8-BE4B-01B4E6322E09}" type="pres">
      <dgm:prSet presAssocID="{BBB8F525-9FCC-4183-95EB-8F842FC22444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7F5584A0-942F-43F9-866A-65FEB1D7A4F1}" type="pres">
      <dgm:prSet presAssocID="{BBB8F525-9FCC-4183-95EB-8F842FC22444}" presName="arrow" presStyleLbl="node1" presStyleIdx="1" presStyleCnt="3"/>
      <dgm:spPr/>
      <dgm:t>
        <a:bodyPr/>
        <a:lstStyle/>
        <a:p>
          <a:endParaRPr lang="ru-RU"/>
        </a:p>
      </dgm:t>
    </dgm:pt>
    <dgm:pt modelId="{136AE627-3A63-429A-949F-0395DBEEE90C}" type="pres">
      <dgm:prSet presAssocID="{BBB8F525-9FCC-4183-95EB-8F842FC22444}" presName="descendantArrow" presStyleCnt="0"/>
      <dgm:spPr/>
    </dgm:pt>
    <dgm:pt modelId="{9ACD3C92-26C8-4626-8C21-5EE660239DBA}" type="pres">
      <dgm:prSet presAssocID="{D56D3B76-8392-4758-9DF7-83BAD8341EB3}" presName="childTextArrow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3574B-A24C-4E6F-8349-63CA6FDD0AAC}" type="pres">
      <dgm:prSet presAssocID="{18901F90-0E72-473E-A796-2F2FE7EABEE6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43861-524B-494C-BF9A-92CD3EDD0CA6}" type="pres">
      <dgm:prSet presAssocID="{1C3F6D54-5ED6-495A-BA41-0C213CAC2A1C}" presName="sp" presStyleCnt="0"/>
      <dgm:spPr/>
    </dgm:pt>
    <dgm:pt modelId="{38140730-8BB1-46AB-97A6-13AB098DD350}" type="pres">
      <dgm:prSet presAssocID="{FE1D879B-2931-43FE-B87F-67FD502CA29C}" presName="arrowAndChildren" presStyleCnt="0"/>
      <dgm:spPr/>
    </dgm:pt>
    <dgm:pt modelId="{F4E00966-6698-4AC6-9258-817F439A258C}" type="pres">
      <dgm:prSet presAssocID="{FE1D879B-2931-43FE-B87F-67FD502CA29C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5F3A3BBA-3DF8-419C-B71C-FC1B4F6E1F7D}" type="pres">
      <dgm:prSet presAssocID="{FE1D879B-2931-43FE-B87F-67FD502CA29C}" presName="arrow" presStyleLbl="node1" presStyleIdx="2" presStyleCnt="3"/>
      <dgm:spPr/>
      <dgm:t>
        <a:bodyPr/>
        <a:lstStyle/>
        <a:p>
          <a:endParaRPr lang="ru-RU"/>
        </a:p>
      </dgm:t>
    </dgm:pt>
    <dgm:pt modelId="{B3EDBF61-9734-44F5-A3A6-DF2369A3D721}" type="pres">
      <dgm:prSet presAssocID="{FE1D879B-2931-43FE-B87F-67FD502CA29C}" presName="descendantArrow" presStyleCnt="0"/>
      <dgm:spPr/>
    </dgm:pt>
    <dgm:pt modelId="{9BC39A1C-A3DF-4A7C-809C-00A11F10FE24}" type="pres">
      <dgm:prSet presAssocID="{44B04040-EE82-4A4E-AE0E-DBA3D25AA538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8A887-BEC0-4D40-8FA4-CA72D053D1CA}" type="pres">
      <dgm:prSet presAssocID="{567032FC-DC8A-414B-BB40-12AD10421FEF}" presName="childTextArrow" presStyleLbl="fgAccFollowNode1" presStyleIdx="3" presStyleCnt="5" custLinFactNeighborX="-49" custLinFactNeighborY="-3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6B061-0AAB-4625-9819-ABEC992DD28D}" type="pres">
      <dgm:prSet presAssocID="{4E72F30D-F670-4BB5-8895-B6499681BF06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087C59-9FD4-4726-B6D7-ABD0CC481390}" type="presOf" srcId="{A6AD1E66-9991-4F23-B337-AE6D0ED2590D}" destId="{07762FD3-732D-45F1-BE02-E9B046C8F5AD}" srcOrd="0" destOrd="0" presId="urn:microsoft.com/office/officeart/2005/8/layout/process4"/>
    <dgm:cxn modelId="{5A8FBCDC-0A50-4808-8B6B-ED534F7D3207}" type="presOf" srcId="{BBB8F525-9FCC-4183-95EB-8F842FC22444}" destId="{13620E4A-E170-41A8-BE4B-01B4E6322E09}" srcOrd="0" destOrd="0" presId="urn:microsoft.com/office/officeart/2005/8/layout/process4"/>
    <dgm:cxn modelId="{78108081-E171-4164-BDB5-D1800CAF4372}" srcId="{BBB8F525-9FCC-4183-95EB-8F842FC22444}" destId="{18901F90-0E72-473E-A796-2F2FE7EABEE6}" srcOrd="1" destOrd="0" parTransId="{DFAC1157-2488-438D-A28C-FC8689A66EA5}" sibTransId="{1A0F898F-DCA0-4091-8B8E-A85D28A29100}"/>
    <dgm:cxn modelId="{F795F707-952C-4D17-8EDF-EE70555FA1A1}" srcId="{FE1D879B-2931-43FE-B87F-67FD502CA29C}" destId="{567032FC-DC8A-414B-BB40-12AD10421FEF}" srcOrd="1" destOrd="0" parTransId="{25837C9A-7459-4399-A806-71566BF36C77}" sibTransId="{4C26DCA4-C3B1-440D-B613-8B9A7BEBA25C}"/>
    <dgm:cxn modelId="{95B945F9-847F-4C43-B90F-44C882BA0638}" srcId="{A6AD1E66-9991-4F23-B337-AE6D0ED2590D}" destId="{FE1D879B-2931-43FE-B87F-67FD502CA29C}" srcOrd="0" destOrd="0" parTransId="{19C04CE2-A6FB-4A60-BD21-8E7D6D65D339}" sibTransId="{1C3F6D54-5ED6-495A-BA41-0C213CAC2A1C}"/>
    <dgm:cxn modelId="{7EE528C6-75C5-4DA0-970A-B6ACFA155309}" type="presOf" srcId="{BBB8F525-9FCC-4183-95EB-8F842FC22444}" destId="{7F5584A0-942F-43F9-866A-65FEB1D7A4F1}" srcOrd="1" destOrd="0" presId="urn:microsoft.com/office/officeart/2005/8/layout/process4"/>
    <dgm:cxn modelId="{DC40B066-5506-414F-BE87-F31A1BD991C5}" type="presOf" srcId="{44B04040-EE82-4A4E-AE0E-DBA3D25AA538}" destId="{9BC39A1C-A3DF-4A7C-809C-00A11F10FE24}" srcOrd="0" destOrd="0" presId="urn:microsoft.com/office/officeart/2005/8/layout/process4"/>
    <dgm:cxn modelId="{90D96468-3BE4-4E9C-81C8-BC87BC40F062}" srcId="{FE1D879B-2931-43FE-B87F-67FD502CA29C}" destId="{44B04040-EE82-4A4E-AE0E-DBA3D25AA538}" srcOrd="0" destOrd="0" parTransId="{D0B3F0FA-3E05-48E1-B299-FB12D1B82BDE}" sibTransId="{A7FB0260-5CF0-40FF-B74F-2FC034C6C559}"/>
    <dgm:cxn modelId="{13057DDA-EDC8-4AA5-A804-97CE55D96798}" type="presOf" srcId="{567032FC-DC8A-414B-BB40-12AD10421FEF}" destId="{8E18A887-BEC0-4D40-8FA4-CA72D053D1CA}" srcOrd="0" destOrd="0" presId="urn:microsoft.com/office/officeart/2005/8/layout/process4"/>
    <dgm:cxn modelId="{B038B393-3011-48F3-AD15-A54B21A4C599}" type="presOf" srcId="{18901F90-0E72-473E-A796-2F2FE7EABEE6}" destId="{1273574B-A24C-4E6F-8349-63CA6FDD0AAC}" srcOrd="0" destOrd="0" presId="urn:microsoft.com/office/officeart/2005/8/layout/process4"/>
    <dgm:cxn modelId="{1978E398-5321-41FB-8E7D-A43C74C1F026}" srcId="{BBB8F525-9FCC-4183-95EB-8F842FC22444}" destId="{D56D3B76-8392-4758-9DF7-83BAD8341EB3}" srcOrd="0" destOrd="0" parTransId="{FBE8ED6F-DDE1-42E6-88FF-AA55209A24DC}" sibTransId="{A2248F5F-BACA-48A2-9B26-71A885AD6AE5}"/>
    <dgm:cxn modelId="{81784EB9-4F01-4272-BD82-375A50E6B94D}" srcId="{A6AD1E66-9991-4F23-B337-AE6D0ED2590D}" destId="{BBB8F525-9FCC-4183-95EB-8F842FC22444}" srcOrd="1" destOrd="0" parTransId="{6F880A23-0C5A-4887-A784-681A484DED98}" sibTransId="{8C99C6D9-2D92-4714-A1DF-5258D170CA0D}"/>
    <dgm:cxn modelId="{48B355AB-94AE-416B-A948-F2F28B57BE00}" type="presOf" srcId="{FE1D879B-2931-43FE-B87F-67FD502CA29C}" destId="{5F3A3BBA-3DF8-419C-B71C-FC1B4F6E1F7D}" srcOrd="1" destOrd="0" presId="urn:microsoft.com/office/officeart/2005/8/layout/process4"/>
    <dgm:cxn modelId="{84BD4868-0B60-4A20-A197-12FD892B98B8}" type="presOf" srcId="{D56D3B76-8392-4758-9DF7-83BAD8341EB3}" destId="{9ACD3C92-26C8-4626-8C21-5EE660239DBA}" srcOrd="0" destOrd="0" presId="urn:microsoft.com/office/officeart/2005/8/layout/process4"/>
    <dgm:cxn modelId="{659A20ED-58ED-497E-A5A2-510F82A74928}" srcId="{A6AD1E66-9991-4F23-B337-AE6D0ED2590D}" destId="{1BE7682F-F5E9-46A7-A9FB-64154D56E884}" srcOrd="2" destOrd="0" parTransId="{667C5FFF-A8D9-4708-BEB5-B0B5FCFE17C6}" sibTransId="{8345378A-AA54-4A69-825E-3AE33C012AF9}"/>
    <dgm:cxn modelId="{8AA3ACB6-DBBB-430E-94A3-BF0DD13BB513}" type="presOf" srcId="{1BE7682F-F5E9-46A7-A9FB-64154D56E884}" destId="{6FD2C2E8-0DDF-4FD0-B0C3-49EE6ECC3FDE}" srcOrd="0" destOrd="0" presId="urn:microsoft.com/office/officeart/2005/8/layout/process4"/>
    <dgm:cxn modelId="{B4E8053D-D389-405D-914B-49D5C0976382}" type="presOf" srcId="{4E72F30D-F670-4BB5-8895-B6499681BF06}" destId="{FCC6B061-0AAB-4625-9819-ABEC992DD28D}" srcOrd="0" destOrd="0" presId="urn:microsoft.com/office/officeart/2005/8/layout/process4"/>
    <dgm:cxn modelId="{B3082917-6DBE-4B97-A132-57FF51A34F54}" srcId="{FE1D879B-2931-43FE-B87F-67FD502CA29C}" destId="{4E72F30D-F670-4BB5-8895-B6499681BF06}" srcOrd="2" destOrd="0" parTransId="{6FAA70DF-75B3-4DDC-9C19-41E5EBC0441C}" sibTransId="{F4F089A9-442C-4E6A-9FF5-AD914B8FCF15}"/>
    <dgm:cxn modelId="{6B0367C2-CA9E-4A5A-BE5B-3CA7FD5707E4}" type="presOf" srcId="{FE1D879B-2931-43FE-B87F-67FD502CA29C}" destId="{F4E00966-6698-4AC6-9258-817F439A258C}" srcOrd="0" destOrd="0" presId="urn:microsoft.com/office/officeart/2005/8/layout/process4"/>
    <dgm:cxn modelId="{766E8835-77FF-4F53-B858-009AAD633846}" type="presParOf" srcId="{07762FD3-732D-45F1-BE02-E9B046C8F5AD}" destId="{E0162651-919F-4FBB-8A8E-B252078FCACD}" srcOrd="0" destOrd="0" presId="urn:microsoft.com/office/officeart/2005/8/layout/process4"/>
    <dgm:cxn modelId="{CD4960F0-34E6-473F-A05B-A1F1E86FA427}" type="presParOf" srcId="{E0162651-919F-4FBB-8A8E-B252078FCACD}" destId="{6FD2C2E8-0DDF-4FD0-B0C3-49EE6ECC3FDE}" srcOrd="0" destOrd="0" presId="urn:microsoft.com/office/officeart/2005/8/layout/process4"/>
    <dgm:cxn modelId="{BE6F599C-4799-4E15-A738-D810C7739C0F}" type="presParOf" srcId="{07762FD3-732D-45F1-BE02-E9B046C8F5AD}" destId="{33D0DED3-9EA3-443B-8CE7-E59E4C291ED7}" srcOrd="1" destOrd="0" presId="urn:microsoft.com/office/officeart/2005/8/layout/process4"/>
    <dgm:cxn modelId="{D662AD81-B008-48AF-BD3D-251533ADA8FE}" type="presParOf" srcId="{07762FD3-732D-45F1-BE02-E9B046C8F5AD}" destId="{352C0D16-3EEC-42AC-89B9-0C0884E1F4AD}" srcOrd="2" destOrd="0" presId="urn:microsoft.com/office/officeart/2005/8/layout/process4"/>
    <dgm:cxn modelId="{F8A8FD0C-EA87-4C62-B28E-CAB642D13A3E}" type="presParOf" srcId="{352C0D16-3EEC-42AC-89B9-0C0884E1F4AD}" destId="{13620E4A-E170-41A8-BE4B-01B4E6322E09}" srcOrd="0" destOrd="0" presId="urn:microsoft.com/office/officeart/2005/8/layout/process4"/>
    <dgm:cxn modelId="{9B8F5BAD-FF8B-4908-93D9-26628D0AF15A}" type="presParOf" srcId="{352C0D16-3EEC-42AC-89B9-0C0884E1F4AD}" destId="{7F5584A0-942F-43F9-866A-65FEB1D7A4F1}" srcOrd="1" destOrd="0" presId="urn:microsoft.com/office/officeart/2005/8/layout/process4"/>
    <dgm:cxn modelId="{2EBAD40F-58E0-4291-B836-FE38E924FA67}" type="presParOf" srcId="{352C0D16-3EEC-42AC-89B9-0C0884E1F4AD}" destId="{136AE627-3A63-429A-949F-0395DBEEE90C}" srcOrd="2" destOrd="0" presId="urn:microsoft.com/office/officeart/2005/8/layout/process4"/>
    <dgm:cxn modelId="{75074AF5-5B0F-4725-9FAD-A54AC590F515}" type="presParOf" srcId="{136AE627-3A63-429A-949F-0395DBEEE90C}" destId="{9ACD3C92-26C8-4626-8C21-5EE660239DBA}" srcOrd="0" destOrd="0" presId="urn:microsoft.com/office/officeart/2005/8/layout/process4"/>
    <dgm:cxn modelId="{712D5CF9-8F81-4D80-8BB2-4AB32BC4B65B}" type="presParOf" srcId="{136AE627-3A63-429A-949F-0395DBEEE90C}" destId="{1273574B-A24C-4E6F-8349-63CA6FDD0AAC}" srcOrd="1" destOrd="0" presId="urn:microsoft.com/office/officeart/2005/8/layout/process4"/>
    <dgm:cxn modelId="{2B02F470-834C-4A42-887A-4277CFE1BD42}" type="presParOf" srcId="{07762FD3-732D-45F1-BE02-E9B046C8F5AD}" destId="{87843861-524B-494C-BF9A-92CD3EDD0CA6}" srcOrd="3" destOrd="0" presId="urn:microsoft.com/office/officeart/2005/8/layout/process4"/>
    <dgm:cxn modelId="{B10380F9-B7F7-4EA5-B966-EA9E4FF69D52}" type="presParOf" srcId="{07762FD3-732D-45F1-BE02-E9B046C8F5AD}" destId="{38140730-8BB1-46AB-97A6-13AB098DD350}" srcOrd="4" destOrd="0" presId="urn:microsoft.com/office/officeart/2005/8/layout/process4"/>
    <dgm:cxn modelId="{2F1EB2C3-FFBE-4C0E-91F8-8762EC3C769D}" type="presParOf" srcId="{38140730-8BB1-46AB-97A6-13AB098DD350}" destId="{F4E00966-6698-4AC6-9258-817F439A258C}" srcOrd="0" destOrd="0" presId="urn:microsoft.com/office/officeart/2005/8/layout/process4"/>
    <dgm:cxn modelId="{F7D5DDBA-A0A8-400F-BEEB-18427C708152}" type="presParOf" srcId="{38140730-8BB1-46AB-97A6-13AB098DD350}" destId="{5F3A3BBA-3DF8-419C-B71C-FC1B4F6E1F7D}" srcOrd="1" destOrd="0" presId="urn:microsoft.com/office/officeart/2005/8/layout/process4"/>
    <dgm:cxn modelId="{0F23F186-CD2D-48FC-9152-62AFE61BBD03}" type="presParOf" srcId="{38140730-8BB1-46AB-97A6-13AB098DD350}" destId="{B3EDBF61-9734-44F5-A3A6-DF2369A3D721}" srcOrd="2" destOrd="0" presId="urn:microsoft.com/office/officeart/2005/8/layout/process4"/>
    <dgm:cxn modelId="{06C91D29-65A5-4396-B8EF-3014391EAD4C}" type="presParOf" srcId="{B3EDBF61-9734-44F5-A3A6-DF2369A3D721}" destId="{9BC39A1C-A3DF-4A7C-809C-00A11F10FE24}" srcOrd="0" destOrd="0" presId="urn:microsoft.com/office/officeart/2005/8/layout/process4"/>
    <dgm:cxn modelId="{674BE1A0-A44B-48FF-BEA9-2EFDF41B7C4D}" type="presParOf" srcId="{B3EDBF61-9734-44F5-A3A6-DF2369A3D721}" destId="{8E18A887-BEC0-4D40-8FA4-CA72D053D1CA}" srcOrd="1" destOrd="0" presId="urn:microsoft.com/office/officeart/2005/8/layout/process4"/>
    <dgm:cxn modelId="{AD009B93-DF3C-4FCB-AE8D-5748F88395CA}" type="presParOf" srcId="{B3EDBF61-9734-44F5-A3A6-DF2369A3D721}" destId="{FCC6B061-0AAB-4625-9819-ABEC992DD28D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2C2E8-0DDF-4FD0-B0C3-49EE6ECC3FDE}">
      <dsp:nvSpPr>
        <dsp:cNvPr id="0" name=""/>
        <dsp:cNvSpPr/>
      </dsp:nvSpPr>
      <dsp:spPr>
        <a:xfrm>
          <a:off x="0" y="3848500"/>
          <a:ext cx="8054746" cy="1263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Book Antiqua" panose="02040602050305030304" pitchFamily="18" charset="0"/>
            </a:rPr>
            <a:t>15 сентября – сформированная сеть специального образования</a:t>
          </a:r>
        </a:p>
      </dsp:txBody>
      <dsp:txXfrm>
        <a:off x="0" y="3848500"/>
        <a:ext cx="8054746" cy="1263163"/>
      </dsp:txXfrm>
    </dsp:sp>
    <dsp:sp modelId="{7F5584A0-942F-43F9-866A-65FEB1D7A4F1}">
      <dsp:nvSpPr>
        <dsp:cNvPr id="0" name=""/>
        <dsp:cNvSpPr/>
      </dsp:nvSpPr>
      <dsp:spPr>
        <a:xfrm rot="10800000">
          <a:off x="0" y="1924702"/>
          <a:ext cx="8054746" cy="194274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Book Antiqua" panose="02040602050305030304" pitchFamily="18" charset="0"/>
            </a:rPr>
            <a:t>До 1 сентября – оптимизация сети</a:t>
          </a:r>
        </a:p>
      </dsp:txBody>
      <dsp:txXfrm rot="-10800000">
        <a:off x="0" y="1924702"/>
        <a:ext cx="8054746" cy="681903"/>
      </dsp:txXfrm>
    </dsp:sp>
    <dsp:sp modelId="{9ACD3C92-26C8-4626-8C21-5EE660239DBA}">
      <dsp:nvSpPr>
        <dsp:cNvPr id="0" name=""/>
        <dsp:cNvSpPr/>
      </dsp:nvSpPr>
      <dsp:spPr>
        <a:xfrm>
          <a:off x="0" y="2606605"/>
          <a:ext cx="4027372" cy="5808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000099"/>
              </a:solidFill>
              <a:latin typeface="Book Antiqua" panose="02040602050305030304" pitchFamily="18" charset="0"/>
            </a:rPr>
            <a:t>Предоставление сводной информации </a:t>
          </a:r>
          <a:br>
            <a:rPr lang="ru-RU" sz="1300" b="1" kern="1200" dirty="0">
              <a:solidFill>
                <a:srgbClr val="000099"/>
              </a:solidFill>
              <a:latin typeface="Book Antiqua" panose="02040602050305030304" pitchFamily="18" charset="0"/>
            </a:rPr>
          </a:br>
          <a:r>
            <a:rPr lang="ru-RU" sz="1300" b="1" kern="1200" dirty="0">
              <a:solidFill>
                <a:srgbClr val="000099"/>
              </a:solidFill>
              <a:latin typeface="Book Antiqua" panose="02040602050305030304" pitchFamily="18" charset="0"/>
            </a:rPr>
            <a:t>в управление/отделы образования </a:t>
          </a:r>
        </a:p>
      </dsp:txBody>
      <dsp:txXfrm>
        <a:off x="0" y="2606605"/>
        <a:ext cx="4027372" cy="580881"/>
      </dsp:txXfrm>
    </dsp:sp>
    <dsp:sp modelId="{1273574B-A24C-4E6F-8349-63CA6FDD0AAC}">
      <dsp:nvSpPr>
        <dsp:cNvPr id="0" name=""/>
        <dsp:cNvSpPr/>
      </dsp:nvSpPr>
      <dsp:spPr>
        <a:xfrm>
          <a:off x="4027373" y="2606605"/>
          <a:ext cx="4027372" cy="5808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000099"/>
              </a:solidFill>
              <a:latin typeface="Book Antiqua" panose="02040602050305030304" pitchFamily="18" charset="0"/>
            </a:rPr>
            <a:t>Анализ и внесение предложений в органы исполнительной и распорядительной власти</a:t>
          </a:r>
        </a:p>
      </dsp:txBody>
      <dsp:txXfrm>
        <a:off x="4027373" y="2606605"/>
        <a:ext cx="4027372" cy="580881"/>
      </dsp:txXfrm>
    </dsp:sp>
    <dsp:sp modelId="{5F3A3BBA-3DF8-419C-B71C-FC1B4F6E1F7D}">
      <dsp:nvSpPr>
        <dsp:cNvPr id="0" name=""/>
        <dsp:cNvSpPr/>
      </dsp:nvSpPr>
      <dsp:spPr>
        <a:xfrm rot="10800000">
          <a:off x="0" y="903"/>
          <a:ext cx="8054746" cy="194274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Book Antiqua" panose="02040602050305030304" pitchFamily="18" charset="0"/>
            </a:rPr>
            <a:t>1 июня – перспективная сеть</a:t>
          </a:r>
        </a:p>
      </dsp:txBody>
      <dsp:txXfrm rot="-10800000">
        <a:off x="0" y="903"/>
        <a:ext cx="8054746" cy="681903"/>
      </dsp:txXfrm>
    </dsp:sp>
    <dsp:sp modelId="{9BC39A1C-A3DF-4A7C-809C-00A11F10FE24}">
      <dsp:nvSpPr>
        <dsp:cNvPr id="0" name=""/>
        <dsp:cNvSpPr/>
      </dsp:nvSpPr>
      <dsp:spPr>
        <a:xfrm>
          <a:off x="3932" y="682807"/>
          <a:ext cx="2682293" cy="5808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0099"/>
              </a:solidFill>
              <a:latin typeface="Book Antiqua" panose="02040602050305030304" pitchFamily="18" charset="0"/>
            </a:rPr>
            <a:t>Итоги работы ПМПК</a:t>
          </a:r>
        </a:p>
      </dsp:txBody>
      <dsp:txXfrm>
        <a:off x="3932" y="682807"/>
        <a:ext cx="2682293" cy="580881"/>
      </dsp:txXfrm>
    </dsp:sp>
    <dsp:sp modelId="{8E18A887-BEC0-4D40-8FA4-CA72D053D1CA}">
      <dsp:nvSpPr>
        <dsp:cNvPr id="0" name=""/>
        <dsp:cNvSpPr/>
      </dsp:nvSpPr>
      <dsp:spPr>
        <a:xfrm>
          <a:off x="2684912" y="662743"/>
          <a:ext cx="2682293" cy="5808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000099"/>
              </a:solidFill>
              <a:latin typeface="Book Antiqua" panose="02040602050305030304" pitchFamily="18" charset="0"/>
            </a:rPr>
            <a:t>Актуализация банка данных</a:t>
          </a:r>
        </a:p>
      </dsp:txBody>
      <dsp:txXfrm>
        <a:off x="2684912" y="662743"/>
        <a:ext cx="2682293" cy="580881"/>
      </dsp:txXfrm>
    </dsp:sp>
    <dsp:sp modelId="{FCC6B061-0AAB-4625-9819-ABEC992DD28D}">
      <dsp:nvSpPr>
        <dsp:cNvPr id="0" name=""/>
        <dsp:cNvSpPr/>
      </dsp:nvSpPr>
      <dsp:spPr>
        <a:xfrm>
          <a:off x="5368519" y="682807"/>
          <a:ext cx="2682293" cy="5808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000099"/>
              </a:solidFill>
              <a:latin typeface="Book Antiqua" panose="02040602050305030304" pitchFamily="18" charset="0"/>
            </a:rPr>
            <a:t>Учёт существующей сети</a:t>
          </a:r>
        </a:p>
      </dsp:txBody>
      <dsp:txXfrm>
        <a:off x="5368519" y="682807"/>
        <a:ext cx="2682293" cy="580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204C0-BFA2-44F8-A269-CE88EC2505C9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576B4-676A-4295-BAB8-73C89A8D9F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199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44D64-2F1A-4673-9AA6-74D61570CCE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399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DD2431-CD64-4E8E-B124-83371468C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600" y="22575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Актуальные аспекты деятельности учреждений специального образования </a:t>
            </a:r>
            <a:br>
              <a:rPr lang="ru-RU" sz="3600" b="1" dirty="0"/>
            </a:br>
            <a:r>
              <a:rPr lang="ru-RU" sz="3600" b="1" dirty="0"/>
              <a:t>в Республике Белар</a:t>
            </a:r>
            <a:r>
              <a:rPr lang="ru-RU" sz="3200" b="1" dirty="0"/>
              <a:t>усь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F904AF8-E5A5-4226-A5BD-8245E45E4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7744" y="4725144"/>
            <a:ext cx="6400800" cy="1470025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/>
              <a:t>Веретенникова Алла Вячеславовна</a:t>
            </a:r>
          </a:p>
          <a:p>
            <a:pPr algn="r">
              <a:spcBef>
                <a:spcPts val="0"/>
              </a:spcBef>
            </a:pPr>
            <a:r>
              <a:rPr lang="ru-RU" sz="1800" b="1" i="1" dirty="0"/>
              <a:t>начальник отдела  адаптации и интеграции лиц с особенностями психофизического развития Министерства образования Республики Беларусь</a:t>
            </a:r>
          </a:p>
        </p:txBody>
      </p:sp>
      <p:pic>
        <p:nvPicPr>
          <p:cNvPr id="4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xmlns="" id="{B8BA26EB-2100-4AFF-8C25-9127DE987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032" y="260648"/>
            <a:ext cx="1559231" cy="155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3721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EC7B915-4779-4ECA-9A84-E656D271A278}"/>
              </a:ext>
            </a:extLst>
          </p:cNvPr>
          <p:cNvSpPr/>
          <p:nvPr/>
        </p:nvSpPr>
        <p:spPr>
          <a:xfrm>
            <a:off x="404664" y="404664"/>
            <a:ext cx="8334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 Брестской области организована работа ресурсных центров в учреждениях специального образования: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E381AEF-7843-45EF-9A20-2F621A99BD36}"/>
              </a:ext>
            </a:extLst>
          </p:cNvPr>
          <p:cNvSpPr/>
          <p:nvPr/>
        </p:nvSpPr>
        <p:spPr>
          <a:xfrm>
            <a:off x="404416" y="2060848"/>
            <a:ext cx="81154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ресурсный центр по работе с детьми с интеллектуальной недостаточностью на базе ГУО «</a:t>
            </a:r>
            <a:r>
              <a:rPr lang="ru-RU" dirty="0" err="1"/>
              <a:t>Молотковичская</a:t>
            </a:r>
            <a:r>
              <a:rPr lang="ru-RU" dirty="0"/>
              <a:t> специальная школа-интернат»;</a:t>
            </a:r>
          </a:p>
          <a:p>
            <a:endParaRPr lang="ru-RU" dirty="0"/>
          </a:p>
          <a:p>
            <a:r>
              <a:rPr lang="ru-RU" dirty="0"/>
              <a:t>2 ресурсных центра по работе с детьми с нарушением слуха, в том числе компенсированных кохлеарным имплантом, на базе ГУО «Кобринская специальная общеобразовательная школа-интернат» и ГУО «</a:t>
            </a:r>
            <a:r>
              <a:rPr lang="ru-RU" dirty="0" err="1"/>
              <a:t>Пинская</a:t>
            </a:r>
            <a:r>
              <a:rPr lang="ru-RU" dirty="0"/>
              <a:t> специальная общеобразовательная школа-интернат»;</a:t>
            </a:r>
          </a:p>
          <a:p>
            <a:endParaRPr lang="ru-RU" dirty="0"/>
          </a:p>
          <a:p>
            <a:r>
              <a:rPr lang="ru-RU" dirty="0"/>
              <a:t>ресурсный центр инклюзивного образования на базе ГУО «Брестский областной центр коррекционно-развивающего обучения и реабилитации»;</a:t>
            </a:r>
          </a:p>
          <a:p>
            <a:endParaRPr lang="ru-RU" dirty="0"/>
          </a:p>
          <a:p>
            <a:r>
              <a:rPr lang="ru-RU" dirty="0"/>
              <a:t>ресурсный центр по оказанию комплексной помощи детям с аутистическими нарушениями на базе ГУО «Специальная школа № 1 </a:t>
            </a:r>
            <a:r>
              <a:rPr lang="ru-RU" dirty="0" err="1"/>
              <a:t>г.Бреста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xmlns="" val="248871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5071A48-6124-4ABB-9425-333287844AE6}"/>
              </a:ext>
            </a:extLst>
          </p:cNvPr>
          <p:cNvSpPr/>
          <p:nvPr/>
        </p:nvSpPr>
        <p:spPr>
          <a:xfrm>
            <a:off x="395536" y="476672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Ресурсный центр по работе с детьми с интеллектуальной недостаточностью на базе ГУО «</a:t>
            </a:r>
            <a:r>
              <a:rPr lang="ru-RU" sz="2400" dirty="0" err="1"/>
              <a:t>Молотковичская</a:t>
            </a:r>
            <a:r>
              <a:rPr lang="ru-RU" sz="2400" dirty="0"/>
              <a:t> специальная школа-интернат»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11609B0-830A-42AA-9CFE-AB696E33E399}"/>
              </a:ext>
            </a:extLst>
          </p:cNvPr>
          <p:cNvSpPr/>
          <p:nvPr/>
        </p:nvSpPr>
        <p:spPr>
          <a:xfrm>
            <a:off x="402196" y="172314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«Уборщик помещений»</a:t>
            </a:r>
          </a:p>
          <a:p>
            <a:r>
              <a:rPr lang="ru-RU" dirty="0"/>
              <a:t> «Кухонный рабочий»</a:t>
            </a:r>
          </a:p>
          <a:p>
            <a:r>
              <a:rPr lang="ru-RU" dirty="0"/>
              <a:t>«Посудомойка» </a:t>
            </a:r>
          </a:p>
          <a:p>
            <a:r>
              <a:rPr lang="ru-RU" dirty="0"/>
              <a:t>«Животновод» </a:t>
            </a:r>
          </a:p>
          <a:p>
            <a:r>
              <a:rPr lang="ru-RU" dirty="0"/>
              <a:t>«Овощевод» </a:t>
            </a:r>
          </a:p>
          <a:p>
            <a:r>
              <a:rPr lang="ru-RU" dirty="0"/>
              <a:t>«Штукатур-маляр» </a:t>
            </a:r>
          </a:p>
          <a:p>
            <a:r>
              <a:rPr lang="ru-RU" dirty="0"/>
              <a:t>«Дворник»</a:t>
            </a:r>
          </a:p>
          <a:p>
            <a:r>
              <a:rPr lang="ru-RU" dirty="0"/>
              <a:t>«Садовод» </a:t>
            </a:r>
          </a:p>
          <a:p>
            <a:r>
              <a:rPr lang="ru-RU" dirty="0"/>
              <a:t>«Пчеловод»</a:t>
            </a:r>
          </a:p>
          <a:p>
            <a:r>
              <a:rPr lang="ru-RU" dirty="0"/>
              <a:t>«Швея» </a:t>
            </a:r>
          </a:p>
          <a:p>
            <a:r>
              <a:rPr lang="ru-RU" dirty="0"/>
              <a:t>«Рабочий зеленого строительства» </a:t>
            </a:r>
          </a:p>
          <a:p>
            <a:r>
              <a:rPr lang="ru-RU" dirty="0"/>
              <a:t>«Сборщик изделий» </a:t>
            </a:r>
          </a:p>
          <a:p>
            <a:r>
              <a:rPr lang="ru-RU" dirty="0"/>
              <a:t>«Обойщик мебели»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AB6005B-425C-4A34-84C1-560E91450A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441535"/>
            <a:ext cx="2120451" cy="1478546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ECB30180-5BB5-48BB-AE1A-32B3ED0F92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2753" y="1492830"/>
            <a:ext cx="2120451" cy="1464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9E7F859-3986-4FBB-8477-796BA82F74A2}"/>
              </a:ext>
            </a:extLst>
          </p:cNvPr>
          <p:cNvSpPr/>
          <p:nvPr/>
        </p:nvSpPr>
        <p:spPr>
          <a:xfrm>
            <a:off x="402196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Сайт: </a:t>
            </a:r>
            <a:r>
              <a:rPr lang="en-US" dirty="0"/>
              <a:t>http://molintern.brest-region.edu.by</a:t>
            </a:r>
            <a:br>
              <a:rPr lang="en-US" dirty="0"/>
            </a:br>
            <a:r>
              <a:rPr lang="en-US" dirty="0"/>
              <a:t>E-mail: molintern@roo-pinsk.gov.by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A353C26-940E-4DF0-A371-2243DB63DD3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5463" y="2903313"/>
            <a:ext cx="1140386" cy="1710579"/>
          </a:xfrm>
          <a:prstGeom prst="rect">
            <a:avLst/>
          </a:prstGeom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xmlns="" id="{CFED8577-AE54-4AC5-8BB2-F81C02A95D7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8865" y="3053769"/>
            <a:ext cx="2229096" cy="14816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AD42275-FB25-4C6B-A9C6-A6D5ED9FB48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4740497"/>
            <a:ext cx="2435424" cy="15145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29FAC33-8BC7-4ADA-B8E2-28AD7533C60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5314" y="4804388"/>
            <a:ext cx="2229096" cy="129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4959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567917E-1842-4F04-8348-6831BA95B1A0}"/>
              </a:ext>
            </a:extLst>
          </p:cNvPr>
          <p:cNvSpPr/>
          <p:nvPr/>
        </p:nvSpPr>
        <p:spPr>
          <a:xfrm>
            <a:off x="539552" y="476672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Ресурсные центры инклюзивного образования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874DF44-BF17-49D8-9DE1-02786E3BC4B5}"/>
              </a:ext>
            </a:extLst>
          </p:cNvPr>
          <p:cNvSpPr/>
          <p:nvPr/>
        </p:nvSpPr>
        <p:spPr>
          <a:xfrm>
            <a:off x="539552" y="105273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/>
              <a:t>Принцип инклюзии обеспечивает равный доступ к получению образования для всех обучающихся с учетом разнообразия особых индивидуальных образовательных потребностей и индивидуальных возможностей каждого обучающегося (одаренного, талантливого, обучающегося, индивидуальные потребности которого обусловлены его жизненной ситуацией, состоянием здоровья, иными обстоятельствами).</a:t>
            </a:r>
          </a:p>
          <a:p>
            <a:pPr algn="just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8F3FCD4-62B8-4E6E-A5DB-67249B7DB7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4228" y="5138708"/>
            <a:ext cx="1948246" cy="14601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B53BA2-A0BE-4EE0-923D-ABD736E34C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394184"/>
            <a:ext cx="1948246" cy="15401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D998A7A-5230-4BD9-9A32-241A0FB18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324" y="3357116"/>
            <a:ext cx="2156160" cy="15401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20F754D-7D80-44A0-9CB5-26A07FFA1AF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5086544"/>
            <a:ext cx="2156160" cy="14374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247CA06-D2BA-4023-BCD7-F65BEF0306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5138708"/>
            <a:ext cx="2076582" cy="138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3722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4CB47B4-030B-4FF8-A727-68827464D074}"/>
              </a:ext>
            </a:extLst>
          </p:cNvPr>
          <p:cNvSpPr/>
          <p:nvPr/>
        </p:nvSpPr>
        <p:spPr>
          <a:xfrm>
            <a:off x="539552" y="548680"/>
            <a:ext cx="7848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 algn="just"/>
            <a:r>
              <a:rPr lang="ru-RU" dirty="0"/>
              <a:t>Закупка и поставка специального оборудования, средств обучения и спортивного инвентаря осуществляется в рамках реализации  Государственной программы «Образование и молодежная политика» на 2021 – 2025 годы.</a:t>
            </a:r>
          </a:p>
          <a:p>
            <a:pPr indent="723900" algn="just"/>
            <a:endParaRPr lang="ru-RU" dirty="0"/>
          </a:p>
          <a:p>
            <a:pPr indent="723900" algn="just"/>
            <a:r>
              <a:rPr lang="ru-RU" dirty="0"/>
              <a:t>Для всех нуждающихся организуется подвоз от места жительства к месту обучения.</a:t>
            </a:r>
          </a:p>
          <a:p>
            <a:pPr indent="723900" algn="just"/>
            <a:endParaRPr lang="ru-RU" dirty="0"/>
          </a:p>
          <a:p>
            <a:pPr indent="723900" algn="just"/>
            <a:r>
              <a:rPr lang="ru-RU" dirty="0">
                <a:latin typeface="+mj-lt"/>
                <a:ea typeface="Calibri" panose="020F0502020204030204" pitchFamily="34" charset="0"/>
              </a:rPr>
              <a:t>Чтобы обеспечить возможность сопровождения детей с расстройствами аутистического спектра были внесены изменения в квалификационные характеристики должностей «воспитатель дошкольного образования» и «воспитатель». </a:t>
            </a:r>
          </a:p>
          <a:p>
            <a:pPr indent="723900" algn="just"/>
            <a:endParaRPr lang="ru-RU" dirty="0">
              <a:latin typeface="+mj-lt"/>
              <a:ea typeface="Calibri" panose="020F0502020204030204" pitchFamily="34" charset="0"/>
            </a:endParaRPr>
          </a:p>
          <a:p>
            <a:pPr indent="723900" algn="just"/>
            <a:r>
              <a:rPr lang="ru-RU" dirty="0">
                <a:latin typeface="+mj-lt"/>
              </a:rPr>
              <a:t>С 2022 года впервые их подготовка осуществляется по новой специальности среднего специального образования «Педагогическое сопровождение» (квалификация «Воспитатель») организована в Минском городском педагогическом колледже, Волковысском колледже. Рассматривается возможность открытия такой подготовки в Солигорском государственном колледже.</a:t>
            </a:r>
          </a:p>
        </p:txBody>
      </p:sp>
    </p:spTree>
    <p:extLst>
      <p:ext uri="{BB962C8B-B14F-4D97-AF65-F5344CB8AC3E}">
        <p14:creationId xmlns:p14="http://schemas.microsoft.com/office/powerpoint/2010/main" xmlns="" val="390627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3951418-ADBF-4026-A2AB-8CF030EE5802}"/>
              </a:ext>
            </a:extLst>
          </p:cNvPr>
          <p:cNvSpPr/>
          <p:nvPr/>
        </p:nvSpPr>
        <p:spPr>
          <a:xfrm>
            <a:off x="539552" y="40466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Подготовка кадров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21213CB-3C12-4BC7-8169-549C8663C196}"/>
              </a:ext>
            </a:extLst>
          </p:cNvPr>
          <p:cNvSpPr/>
          <p:nvPr/>
        </p:nvSpPr>
        <p:spPr>
          <a:xfrm>
            <a:off x="539552" y="1196752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Институт инклюзивного образования на базе Белорусского педагогического университета имени Максима Танка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С сентября 2023 года подготовка специалистов осуществляется по укрупненной специальности специального высшего образования «Специальное и инклюзивное образование» с шестью </a:t>
            </a:r>
            <a:r>
              <a:rPr lang="ru-RU" dirty="0" err="1"/>
              <a:t>профилизациями</a:t>
            </a:r>
            <a:r>
              <a:rPr lang="ru-RU" dirty="0"/>
              <a:t>, перечень которых расширен с учетом запросов практики (новые </a:t>
            </a:r>
            <a:r>
              <a:rPr lang="ru-RU" dirty="0" err="1"/>
              <a:t>профилизации</a:t>
            </a:r>
            <a:r>
              <a:rPr lang="ru-RU" dirty="0"/>
              <a:t> – «Образование лиц с расстройствами аутистического спектра»; «Дошкольная логопедия»; «Логопедическая помощь детям школьного возраста и взрослым»).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государственный компонент типовых учебных планов с 2021 года включены учебные дисциплины </a:t>
            </a:r>
          </a:p>
          <a:p>
            <a:pPr algn="just"/>
            <a:r>
              <a:rPr lang="ru-RU" dirty="0"/>
              <a:t>«Основы педагогики инклюзивного и специального образования»,</a:t>
            </a:r>
          </a:p>
          <a:p>
            <a:pPr algn="just"/>
            <a:r>
              <a:rPr lang="ru-RU" dirty="0"/>
              <a:t> «Профилактика и коррекция нарушений двигательной сферы и мобильности»;</a:t>
            </a:r>
          </a:p>
          <a:p>
            <a:pPr algn="just"/>
            <a:r>
              <a:rPr lang="ru-RU" dirty="0"/>
              <a:t> «Профилактика и коррекция проблемного поведения»;</a:t>
            </a:r>
          </a:p>
          <a:p>
            <a:pPr algn="just"/>
            <a:r>
              <a:rPr lang="ru-RU" dirty="0"/>
              <a:t> «Психолого-педагогическое сопровождение образовательного процесса»;</a:t>
            </a:r>
          </a:p>
          <a:p>
            <a:pPr algn="just"/>
            <a:r>
              <a:rPr lang="ru-RU" dirty="0"/>
              <a:t> «Информационные технологии в инклюзивном и специальном образовании»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2757939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B9E096D-F5EB-48A3-9D75-EF8513E82A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348880"/>
            <a:ext cx="4680520" cy="35131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C1F340F-0612-4ECA-B17B-C4174F4CB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32656"/>
            <a:ext cx="2791498" cy="279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0393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/>
              <a:t>Раннее выявление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807720"/>
            <a:ext cx="4824536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Родовспомогательные учреждения</a:t>
            </a:r>
          </a:p>
          <a:p>
            <a:r>
              <a:rPr lang="ru-RU" dirty="0"/>
              <a:t>Выявление рисков/нарушений развития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7104" y="2492896"/>
            <a:ext cx="3600400" cy="14773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Амбулаторно-поликлиническая организация здравоохранения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Врач-педиатр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(врач общей практики)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7104" y="1844824"/>
            <a:ext cx="3235006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Второй этап выхаживания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7427" y="2522361"/>
            <a:ext cx="338131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Центры раннего вмешательства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832" y="4581128"/>
            <a:ext cx="184731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63988" y="5589240"/>
            <a:ext cx="3711465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Родители /законные представители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304607" y="1460271"/>
            <a:ext cx="0" cy="3845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922110" y="1447831"/>
            <a:ext cx="555045" cy="10450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</p:cNvCxnSpPr>
          <p:nvPr/>
        </p:nvCxnSpPr>
        <p:spPr>
          <a:xfrm>
            <a:off x="4463988" y="1454051"/>
            <a:ext cx="1044116" cy="10388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304607" y="2276872"/>
            <a:ext cx="0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7397110" y="2891694"/>
            <a:ext cx="0" cy="26975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7" idx="1"/>
          </p:cNvCxnSpPr>
          <p:nvPr/>
        </p:nvCxnSpPr>
        <p:spPr>
          <a:xfrm>
            <a:off x="4287504" y="2707027"/>
            <a:ext cx="106992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9" idx="1"/>
          </p:cNvCxnSpPr>
          <p:nvPr/>
        </p:nvCxnSpPr>
        <p:spPr>
          <a:xfrm flipH="1" flipV="1">
            <a:off x="1187624" y="4002235"/>
            <a:ext cx="3276364" cy="17716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53201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100" b="1" dirty="0">
                <a:solidFill>
                  <a:srgbClr val="002060"/>
                </a:solidFill>
              </a:rPr>
              <a:t>Амбулаторно-поликлинический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создан кабинет катамнестического наблюдения </a:t>
            </a:r>
          </a:p>
          <a:p>
            <a:r>
              <a:rPr lang="ru-RU" dirty="0"/>
              <a:t>осуществляется диспансерное наблюдение врачами-педиатрами, профильными врачами-специалистами городских детских поликлиник</a:t>
            </a:r>
          </a:p>
          <a:p>
            <a:r>
              <a:rPr lang="ru-RU" dirty="0"/>
              <a:t>проводится 2-х кратный (в возрасте 14 и 18 месяцев) скрининг детей на наличие РАС</a:t>
            </a:r>
          </a:p>
          <a:p>
            <a:r>
              <a:rPr lang="ru-RU" dirty="0"/>
              <a:t>реализован пилотный проект по ранней диагностике РАС в амбулаторно-поликлинических организациях здравоохранения</a:t>
            </a:r>
          </a:p>
          <a:p>
            <a:r>
              <a:rPr lang="ru-RU" dirty="0"/>
              <a:t>установлено специальное программное обеспечение по ранней диагностике РАС</a:t>
            </a:r>
          </a:p>
          <a:p>
            <a:r>
              <a:rPr lang="ru-RU" dirty="0"/>
              <a:t>функционируют центры раннего вмешательства на базе детских поликлиник </a:t>
            </a:r>
          </a:p>
          <a:p>
            <a:r>
              <a:rPr lang="ru-RU" dirty="0"/>
              <a:t>осуществляется медицинская реабилитация в амбулаторных </a:t>
            </a:r>
            <a:br>
              <a:rPr lang="ru-RU" dirty="0"/>
            </a:br>
            <a:r>
              <a:rPr lang="ru-RU" dirty="0"/>
              <a:t>условиях</a:t>
            </a:r>
          </a:p>
        </p:txBody>
      </p:sp>
    </p:spTree>
    <p:extLst>
      <p:ext uri="{BB962C8B-B14F-4D97-AF65-F5344CB8AC3E}">
        <p14:creationId xmlns:p14="http://schemas.microsoft.com/office/powerpoint/2010/main" xmlns="" val="3226160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96855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/>
              <a:t>Постановление Министерства здравоохранения Республики Беларусь от </a:t>
            </a:r>
            <a:r>
              <a:rPr lang="ru-RU" sz="2800" dirty="0">
                <a:solidFill>
                  <a:prstClr val="black"/>
                </a:solidFill>
              </a:rPr>
              <a:t>30.08.2023 № 125 </a:t>
            </a:r>
            <a:r>
              <a:rPr lang="ru-RU" sz="2800" dirty="0"/>
              <a:t>«О порядке проведения диспансеризации взрослого и детского населения»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Приказ Министерства здравоохранения Республики Беларусь от 20.09.2022 № 1265 «Об оказании медицинской помощи пациентам с расстройствами аутистического спектра (детское население)»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Приказ Министерства здравоохранения Республики Беларусь от 28.04.2023 № 590 «О порядке оказания медицинской помощи пациентам синдромом дефицита внимания и </a:t>
            </a:r>
            <a:r>
              <a:rPr lang="ru-RU" sz="2800" dirty="0" err="1"/>
              <a:t>гиперактивностью</a:t>
            </a:r>
            <a:r>
              <a:rPr lang="ru-RU" sz="2800" dirty="0"/>
              <a:t>»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Приказ Министерства здравоохранения Республики Беларусь    от 01.11.2022№ 1508 «О проведении пилотного проекта           «По ранней диагностике расстройств аутистического спектра в амбулаторно-поликлинических организациях здравоохранения»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Приказ Министерства здравоохранения Республики Беларусь от 28.04.2023№ 589 «Об утверждении рекомендаций по использованию специального программного обеспечения» (вовлечение родителей, путем заполнения опросников)</a:t>
            </a:r>
          </a:p>
          <a:p>
            <a:pPr>
              <a:buFont typeface="Wingdings" pitchFamily="2" charset="2"/>
              <a:buChar char="§"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400" b="1" dirty="0">
                <a:solidFill>
                  <a:srgbClr val="002060"/>
                </a:solidFill>
              </a:rPr>
              <a:t>Амбулаторно-поликлинический этап</a:t>
            </a:r>
            <a:br>
              <a:rPr lang="ru-RU" sz="3400" b="1" dirty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>Вопрос ранней диагностики, маршрутизации пациентов </a:t>
            </a:r>
          </a:p>
        </p:txBody>
      </p:sp>
    </p:spTree>
    <p:extLst>
      <p:ext uri="{BB962C8B-B14F-4D97-AF65-F5344CB8AC3E}">
        <p14:creationId xmlns:p14="http://schemas.microsoft.com/office/powerpoint/2010/main" xmlns="" val="705384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/>
              <a:t>Приказом Министерства здравоохранения Республики Беларусь от 20.09.2022 № 1265 урегулированы вопросы: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/>
              <a:t>проведения детям данной категории </a:t>
            </a:r>
            <a:r>
              <a:rPr lang="ru-RU" sz="2600" dirty="0" err="1"/>
              <a:t>седации</a:t>
            </a:r>
            <a:r>
              <a:rPr lang="ru-RU" sz="2600" dirty="0"/>
              <a:t> и обеспечения психологического сопровождения при выполнении инвазивных манипуляций и исследований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/>
              <a:t>присутствия законных представителей при выполнении обследований 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/>
              <a:t>организации совместного пребывания 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/>
              <a:t>максимально возможного оказание </a:t>
            </a:r>
          </a:p>
          <a:p>
            <a:pPr marL="0" indent="0">
              <a:buNone/>
            </a:pPr>
            <a:r>
              <a:rPr lang="ru-RU" sz="2600" dirty="0"/>
              <a:t>      медицинской помощи на дому 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/>
              <a:t>обеспечения комфортных условий в стационаре 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/>
              <a:t>сокращение количества посещений учреждений здравоохранения в рамках проведения диспансеризации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</a:rPr>
              <a:t>Создание «особых» психологически комфортных условий оказания медицинской помощи для пациентов детского возраста с РАС</a:t>
            </a:r>
          </a:p>
        </p:txBody>
      </p:sp>
      <p:pic>
        <p:nvPicPr>
          <p:cNvPr id="2051" name="Picture 3" descr="C:\Users\Glavniy\Desktop\attractive-doctor-showing-an-xray-to-his-patient-against-christmas-themed-frame_1134-57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33056"/>
            <a:ext cx="21602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973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3EC8D5-E52D-4BD0-BC66-0F5474D1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1" y="133684"/>
            <a:ext cx="7046485" cy="1143000"/>
          </a:xfrm>
        </p:spPr>
        <p:txBody>
          <a:bodyPr>
            <a:normAutofit/>
          </a:bodyPr>
          <a:lstStyle/>
          <a:p>
            <a:r>
              <a:rPr lang="ru-RU" sz="2800" dirty="0"/>
              <a:t>Сеть учреждений специального образования</a:t>
            </a:r>
          </a:p>
        </p:txBody>
      </p:sp>
      <p:pic>
        <p:nvPicPr>
          <p:cNvPr id="4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xmlns="" id="{964FF0F5-751A-4C70-8914-2110836E1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653" y="193704"/>
            <a:ext cx="1082980" cy="108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B86AE4-8A97-4A40-B741-52BA8805B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816" y="2060848"/>
            <a:ext cx="4104456" cy="176592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10" name="Трапеция 9">
            <a:extLst>
              <a:ext uri="{FF2B5EF4-FFF2-40B4-BE49-F238E27FC236}">
                <a16:creationId xmlns:a16="http://schemas.microsoft.com/office/drawing/2014/main" xmlns="" id="{AE4F10DA-6BEA-41F5-A79B-181574B94055}"/>
              </a:ext>
            </a:extLst>
          </p:cNvPr>
          <p:cNvSpPr/>
          <p:nvPr/>
        </p:nvSpPr>
        <p:spPr>
          <a:xfrm>
            <a:off x="1117539" y="1651908"/>
            <a:ext cx="7488832" cy="1821373"/>
          </a:xfrm>
          <a:prstGeom prst="trapezoid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141 центр коррекционно-развивающего обучения и реабилитации (</a:t>
            </a:r>
            <a:r>
              <a:rPr lang="ru-RU" b="1" dirty="0" err="1">
                <a:solidFill>
                  <a:srgbClr val="002060"/>
                </a:solidFill>
              </a:rPr>
              <a:t>ЦКРОиР</a:t>
            </a:r>
            <a:r>
              <a:rPr lang="ru-RU" b="1" dirty="0">
                <a:solidFill>
                  <a:srgbClr val="002060"/>
                </a:solidFill>
              </a:rPr>
              <a:t>)</a:t>
            </a:r>
            <a:r>
              <a:rPr lang="ru-RU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областные,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городские,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районные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6B4D8167-FC38-4D1C-9E18-FB8C1C744F2D}"/>
              </a:ext>
            </a:extLst>
          </p:cNvPr>
          <p:cNvSpPr/>
          <p:nvPr/>
        </p:nvSpPr>
        <p:spPr>
          <a:xfrm>
            <a:off x="1104048" y="3717032"/>
            <a:ext cx="7488832" cy="243428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AE9244F-CE83-4FBB-92DF-700ED8E46821}"/>
              </a:ext>
            </a:extLst>
          </p:cNvPr>
          <p:cNvSpPr/>
          <p:nvPr/>
        </p:nvSpPr>
        <p:spPr>
          <a:xfrm>
            <a:off x="1502396" y="3956033"/>
            <a:ext cx="2068016" cy="187841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48 специальных детских садов</a:t>
            </a:r>
          </a:p>
          <a:p>
            <a:pPr algn="ctr"/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47 специальных школ, специальных школ-интернатов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09963A7-7E1D-4624-A415-B4B3BCEFF927}"/>
              </a:ext>
            </a:extLst>
          </p:cNvPr>
          <p:cNvSpPr/>
          <p:nvPr/>
        </p:nvSpPr>
        <p:spPr>
          <a:xfrm>
            <a:off x="3872136" y="3952109"/>
            <a:ext cx="2068016" cy="187841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Группы и классы интегрированного обучения и воспитания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4C0AD0F-6192-43D9-8CAD-98BDD0B1234C}"/>
              </a:ext>
            </a:extLst>
          </p:cNvPr>
          <p:cNvSpPr/>
          <p:nvPr/>
        </p:nvSpPr>
        <p:spPr>
          <a:xfrm>
            <a:off x="6156176" y="3945765"/>
            <a:ext cx="2165665" cy="187841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Пункты коррекционно-педагогической помощи</a:t>
            </a:r>
          </a:p>
          <a:p>
            <a:pPr algn="ctr"/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Классы совместного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814246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890718"/>
            <a:ext cx="9144000" cy="7452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lang="ru-RU" sz="2400" b="1" kern="1200" dirty="0">
                <a:solidFill>
                  <a:srgbClr val="0033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85800">
              <a:defRPr/>
            </a:pPr>
            <a:r>
              <a:rPr lang="ru-RU" sz="1800" cap="all" dirty="0">
                <a:solidFill>
                  <a:schemeClr val="tx1"/>
                </a:solidFill>
              </a:rPr>
              <a:t>ТРУДОВЫЕ И ПЕНСИОННЫЕ ГАРАНТИИ РОДИТЕЛЯМ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-2649150" y="759777"/>
            <a:ext cx="11273438" cy="5704098"/>
            <a:chOff x="-2904038" y="-252987"/>
            <a:chExt cx="15031251" cy="7605464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-2904038" y="-252987"/>
              <a:ext cx="6371418" cy="7605464"/>
              <a:chOff x="-2904038" y="-252987"/>
              <a:chExt cx="6371418" cy="7605464"/>
            </a:xfrm>
          </p:grpSpPr>
          <p:sp>
            <p:nvSpPr>
              <p:cNvPr id="27" name="Арка 26"/>
              <p:cNvSpPr/>
              <p:nvPr/>
            </p:nvSpPr>
            <p:spPr>
              <a:xfrm>
                <a:off x="-2904038" y="-252987"/>
                <a:ext cx="5611807" cy="7605464"/>
              </a:xfrm>
              <a:prstGeom prst="blockArc">
                <a:avLst>
                  <a:gd name="adj1" fmla="val 18900000"/>
                  <a:gd name="adj2" fmla="val 2700000"/>
                  <a:gd name="adj3" fmla="val 395"/>
                </a:avLst>
              </a:prstGeom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32" name="Группа 31"/>
              <p:cNvGrpSpPr/>
              <p:nvPr/>
            </p:nvGrpSpPr>
            <p:grpSpPr>
              <a:xfrm>
                <a:off x="1224822" y="704464"/>
                <a:ext cx="2242558" cy="5871964"/>
                <a:chOff x="1224822" y="704464"/>
                <a:chExt cx="2242558" cy="5871964"/>
              </a:xfrm>
            </p:grpSpPr>
            <p:grpSp>
              <p:nvGrpSpPr>
                <p:cNvPr id="3" name="Группа 2"/>
                <p:cNvGrpSpPr/>
                <p:nvPr/>
              </p:nvGrpSpPr>
              <p:grpSpPr>
                <a:xfrm>
                  <a:off x="1229184" y="704464"/>
                  <a:ext cx="1628802" cy="1428392"/>
                  <a:chOff x="-119235" y="1340768"/>
                  <a:chExt cx="1628802" cy="1428392"/>
                </a:xfrm>
              </p:grpSpPr>
              <p:sp>
                <p:nvSpPr>
                  <p:cNvPr id="23" name="Овал 22"/>
                  <p:cNvSpPr/>
                  <p:nvPr/>
                </p:nvSpPr>
                <p:spPr>
                  <a:xfrm>
                    <a:off x="-119235" y="1467817"/>
                    <a:ext cx="1016000" cy="10160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pPr defTabSz="685800">
                      <a:defRPr/>
                    </a:pPr>
                    <a:endParaRPr lang="ru-RU" sz="135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" name="Овал 24"/>
                  <p:cNvSpPr/>
                  <p:nvPr/>
                </p:nvSpPr>
                <p:spPr>
                  <a:xfrm>
                    <a:off x="81175" y="1340768"/>
                    <a:ext cx="1428392" cy="1428392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50000"/>
                      </a:schemeClr>
                    </a:solidFill>
                  </a:ln>
                  <a:effectLst>
                    <a:softEdge rad="317500"/>
                  </a:effectLst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ru-RU" sz="1350" dirty="0">
                      <a:ln>
                        <a:solidFill>
                          <a:srgbClr val="4472C4">
                            <a:lumMod val="75000"/>
                          </a:srgbClr>
                        </a:solidFill>
                      </a:ln>
                      <a:solidFill>
                        <a:prstClr val="white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8" name="Группа 7"/>
                <p:cNvGrpSpPr/>
                <p:nvPr/>
              </p:nvGrpSpPr>
              <p:grpSpPr>
                <a:xfrm>
                  <a:off x="1805031" y="1775045"/>
                  <a:ext cx="1455667" cy="1428392"/>
                  <a:chOff x="53900" y="1340768"/>
                  <a:chExt cx="1455667" cy="1428392"/>
                </a:xfrm>
              </p:grpSpPr>
              <p:sp>
                <p:nvSpPr>
                  <p:cNvPr id="19" name="Овал 18"/>
                  <p:cNvSpPr/>
                  <p:nvPr/>
                </p:nvSpPr>
                <p:spPr>
                  <a:xfrm>
                    <a:off x="53900" y="1556792"/>
                    <a:ext cx="1016000" cy="1016000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pPr defTabSz="685800">
                      <a:defRPr/>
                    </a:pPr>
                    <a:endParaRPr lang="ru-RU" sz="135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" name="Овал 20"/>
                  <p:cNvSpPr/>
                  <p:nvPr/>
                </p:nvSpPr>
                <p:spPr>
                  <a:xfrm>
                    <a:off x="81175" y="1340768"/>
                    <a:ext cx="1428392" cy="1428392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50000"/>
                      </a:schemeClr>
                    </a:solidFill>
                  </a:ln>
                  <a:effectLst>
                    <a:softEdge rad="317500"/>
                  </a:effectLst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ru-RU" sz="1350" dirty="0">
                      <a:ln>
                        <a:solidFill>
                          <a:srgbClr val="4472C4">
                            <a:lumMod val="75000"/>
                          </a:srgbClr>
                        </a:solidFill>
                      </a:ln>
                      <a:solidFill>
                        <a:prstClr val="white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" name="Группа 8"/>
                <p:cNvGrpSpPr/>
                <p:nvPr/>
              </p:nvGrpSpPr>
              <p:grpSpPr>
                <a:xfrm>
                  <a:off x="2025401" y="2918567"/>
                  <a:ext cx="1441979" cy="1428392"/>
                  <a:chOff x="67588" y="1340768"/>
                  <a:chExt cx="1441979" cy="1428392"/>
                </a:xfrm>
              </p:grpSpPr>
              <p:sp>
                <p:nvSpPr>
                  <p:cNvPr id="15" name="Овал 14"/>
                  <p:cNvSpPr/>
                  <p:nvPr/>
                </p:nvSpPr>
                <p:spPr>
                  <a:xfrm>
                    <a:off x="67588" y="1546964"/>
                    <a:ext cx="1016000" cy="1016000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pPr defTabSz="685800">
                      <a:defRPr/>
                    </a:pPr>
                    <a:endParaRPr lang="ru-RU" sz="135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" name="Овал 16"/>
                  <p:cNvSpPr/>
                  <p:nvPr/>
                </p:nvSpPr>
                <p:spPr>
                  <a:xfrm>
                    <a:off x="81175" y="1340768"/>
                    <a:ext cx="1428392" cy="1428392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50000"/>
                      </a:schemeClr>
                    </a:solidFill>
                  </a:ln>
                  <a:effectLst>
                    <a:softEdge rad="317500"/>
                  </a:effectLst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ru-RU" sz="1350" dirty="0">
                      <a:ln>
                        <a:solidFill>
                          <a:srgbClr val="4472C4">
                            <a:lumMod val="75000"/>
                          </a:srgbClr>
                        </a:solidFill>
                      </a:ln>
                      <a:solidFill>
                        <a:prstClr val="white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" name="Группа 9"/>
                <p:cNvGrpSpPr/>
                <p:nvPr/>
              </p:nvGrpSpPr>
              <p:grpSpPr>
                <a:xfrm>
                  <a:off x="1691769" y="4150591"/>
                  <a:ext cx="1592305" cy="1428392"/>
                  <a:chOff x="-82738" y="1406234"/>
                  <a:chExt cx="1592305" cy="1428392"/>
                </a:xfrm>
              </p:grpSpPr>
              <p:sp>
                <p:nvSpPr>
                  <p:cNvPr id="11" name="Овал 10"/>
                  <p:cNvSpPr/>
                  <p:nvPr/>
                </p:nvSpPr>
                <p:spPr>
                  <a:xfrm>
                    <a:off x="-82738" y="1530751"/>
                    <a:ext cx="1016000" cy="1016000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pPr defTabSz="685800">
                      <a:defRPr/>
                    </a:pPr>
                    <a:endParaRPr lang="ru-RU" sz="135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" name="Овал 12"/>
                  <p:cNvSpPr/>
                  <p:nvPr/>
                </p:nvSpPr>
                <p:spPr>
                  <a:xfrm>
                    <a:off x="81175" y="1406234"/>
                    <a:ext cx="1428392" cy="1428392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50000"/>
                      </a:schemeClr>
                    </a:solidFill>
                  </a:ln>
                  <a:effectLst>
                    <a:softEdge rad="317500"/>
                  </a:effectLst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ru-RU" sz="1350" dirty="0">
                      <a:ln>
                        <a:solidFill>
                          <a:srgbClr val="4472C4">
                            <a:lumMod val="75000"/>
                          </a:srgbClr>
                        </a:solidFill>
                      </a:ln>
                      <a:solidFill>
                        <a:prstClr val="white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9" name="Группа 28"/>
                <p:cNvGrpSpPr/>
                <p:nvPr/>
              </p:nvGrpSpPr>
              <p:grpSpPr>
                <a:xfrm>
                  <a:off x="1224822" y="5148036"/>
                  <a:ext cx="1611398" cy="1428392"/>
                  <a:chOff x="-101831" y="1349925"/>
                  <a:chExt cx="1611398" cy="1428392"/>
                </a:xfrm>
              </p:grpSpPr>
              <p:sp>
                <p:nvSpPr>
                  <p:cNvPr id="30" name="Овал 29"/>
                  <p:cNvSpPr/>
                  <p:nvPr/>
                </p:nvSpPr>
                <p:spPr>
                  <a:xfrm>
                    <a:off x="-101831" y="1556792"/>
                    <a:ext cx="1016000" cy="10160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pPr defTabSz="685800">
                      <a:defRPr/>
                    </a:pPr>
                    <a:endParaRPr lang="ru-RU" sz="135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" name="Овал 30"/>
                  <p:cNvSpPr/>
                  <p:nvPr/>
                </p:nvSpPr>
                <p:spPr>
                  <a:xfrm>
                    <a:off x="81175" y="1349925"/>
                    <a:ext cx="1428392" cy="1428392"/>
                  </a:xfrm>
                  <a:prstGeom prst="ellipse">
                    <a:avLst/>
                  </a:prstGeom>
                  <a:noFill/>
                  <a:ln>
                    <a:solidFill>
                      <a:schemeClr val="accent1">
                        <a:lumMod val="50000"/>
                      </a:schemeClr>
                    </a:solidFill>
                  </a:ln>
                  <a:effectLst>
                    <a:softEdge rad="317500"/>
                  </a:effectLst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>
                            <a:hueOff val="0"/>
                            <a:satOff val="0"/>
                            <a:lumOff val="0"/>
                            <a:alphaOff val="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685800">
                      <a:defRPr/>
                    </a:pPr>
                    <a:endParaRPr lang="ru-RU" sz="1350" dirty="0">
                      <a:ln>
                        <a:solidFill>
                          <a:srgbClr val="4472C4">
                            <a:lumMod val="75000"/>
                          </a:srgbClr>
                        </a:solidFill>
                      </a:ln>
                      <a:solidFill>
                        <a:prstClr val="white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34" name="Группа 33"/>
            <p:cNvGrpSpPr/>
            <p:nvPr/>
          </p:nvGrpSpPr>
          <p:grpSpPr>
            <a:xfrm>
              <a:off x="2707769" y="985570"/>
              <a:ext cx="9419444" cy="5351978"/>
              <a:chOff x="2707769" y="985570"/>
              <a:chExt cx="9419444" cy="5351978"/>
            </a:xfrm>
          </p:grpSpPr>
          <p:sp>
            <p:nvSpPr>
              <p:cNvPr id="4" name="TextBox 11"/>
              <p:cNvSpPr txBox="1"/>
              <p:nvPr/>
            </p:nvSpPr>
            <p:spPr>
              <a:xfrm>
                <a:off x="2707769" y="985570"/>
                <a:ext cx="917943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r>
                  <a:rPr lang="ru-RU" sz="15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Дополнительный свободный от работы день  в неделю </a:t>
                </a:r>
                <a:r>
                  <a:rPr lang="ru-RU" sz="1500" b="1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(оплачиваемый в размере среднего дневного заработка)</a:t>
                </a:r>
              </a:p>
            </p:txBody>
          </p:sp>
          <p:sp>
            <p:nvSpPr>
              <p:cNvPr id="5" name="TextBox 68"/>
              <p:cNvSpPr txBox="1"/>
              <p:nvPr/>
            </p:nvSpPr>
            <p:spPr>
              <a:xfrm>
                <a:off x="3346024" y="3288648"/>
                <a:ext cx="878118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r>
                  <a:rPr lang="ru-RU" sz="15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Дополнительный социальный отпуск (без сохранения зарплаты) продолжительностью до 14 календарных дней</a:t>
                </a:r>
              </a:p>
            </p:txBody>
          </p:sp>
          <p:sp>
            <p:nvSpPr>
              <p:cNvPr id="6" name="TextBox 69"/>
              <p:cNvSpPr txBox="1"/>
              <p:nvPr/>
            </p:nvSpPr>
            <p:spPr>
              <a:xfrm>
                <a:off x="3041401" y="4664732"/>
                <a:ext cx="856516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r>
                  <a:rPr lang="ru-RU" sz="15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Возможность работать на условиях неполного рабочего времени</a:t>
                </a:r>
              </a:p>
            </p:txBody>
          </p:sp>
          <p:sp>
            <p:nvSpPr>
              <p:cNvPr id="7" name="TextBox 70"/>
              <p:cNvSpPr txBox="1"/>
              <p:nvPr/>
            </p:nvSpPr>
            <p:spPr>
              <a:xfrm>
                <a:off x="2927480" y="5291108"/>
                <a:ext cx="8986768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r>
                  <a:rPr lang="ru-RU" sz="15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Назначение трудовой пенсии на 5 лет ранее общеустановленного пенсионного возраста с учетом более низкой </a:t>
                </a:r>
                <a:r>
                  <a:rPr lang="ru-RU" sz="135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требуемой</a:t>
                </a:r>
                <a:r>
                  <a:rPr lang="ru-RU" sz="15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продолжительности страхового стажа – 5 лет</a:t>
                </a:r>
              </a:p>
            </p:txBody>
          </p:sp>
          <p:sp>
            <p:nvSpPr>
              <p:cNvPr id="28" name="TextBox 70"/>
              <p:cNvSpPr txBox="1"/>
              <p:nvPr/>
            </p:nvSpPr>
            <p:spPr>
              <a:xfrm>
                <a:off x="2726144" y="5592867"/>
                <a:ext cx="91426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ru-RU" sz="1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" name="Прямоугольник 13"/>
          <p:cNvSpPr/>
          <p:nvPr/>
        </p:nvSpPr>
        <p:spPr>
          <a:xfrm>
            <a:off x="1876512" y="2497272"/>
            <a:ext cx="64265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трудового дня на 1 час </a:t>
            </a:r>
            <a:b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(изменение в ТК с 1 января 2024 г.)</a:t>
            </a:r>
          </a:p>
        </p:txBody>
      </p:sp>
    </p:spTree>
    <p:extLst>
      <p:ext uri="{BB962C8B-B14F-4D97-AF65-F5344CB8AC3E}">
        <p14:creationId xmlns:p14="http://schemas.microsoft.com/office/powerpoint/2010/main" xmlns="" val="1415469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133633" y="2775424"/>
            <a:ext cx="1283860" cy="1125379"/>
            <a:chOff x="190544" y="1894416"/>
            <a:chExt cx="1711813" cy="150050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90544" y="1894416"/>
              <a:ext cx="1711813" cy="15005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190544" y="1894416"/>
              <a:ext cx="1711813" cy="1500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t" anchorCtr="0">
              <a:noAutofit/>
            </a:bodyPr>
            <a:lstStyle/>
            <a:p>
              <a:pPr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sz="27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705329" y="2386507"/>
            <a:ext cx="1283860" cy="1125379"/>
            <a:chOff x="2286138" y="1375860"/>
            <a:chExt cx="1711813" cy="150050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286138" y="1375860"/>
              <a:ext cx="1711813" cy="15005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2286138" y="1375860"/>
              <a:ext cx="1711813" cy="1500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t" anchorCtr="0">
              <a:noAutofit/>
            </a:bodyPr>
            <a:lstStyle/>
            <a:p>
              <a:pPr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sz="27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Фигура, имеющая форму буквы L 20"/>
          <p:cNvSpPr/>
          <p:nvPr/>
        </p:nvSpPr>
        <p:spPr>
          <a:xfrm rot="5400000">
            <a:off x="579871" y="2192591"/>
            <a:ext cx="854626" cy="1349497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485585" y="2592650"/>
            <a:ext cx="2646000" cy="270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766">
              <a:buClr>
                <a:srgbClr val="000000"/>
              </a:buClr>
              <a:defRPr/>
            </a:pPr>
            <a:endParaRPr lang="ru-RU" sz="1500" b="1" kern="0" dirty="0">
              <a:solidFill>
                <a:prstClr val="black"/>
              </a:solidFill>
              <a:latin typeface="Arial" panose="020B0604020202020204" pitchFamily="34" charset="0"/>
              <a:ea typeface="Radio Canada"/>
              <a:cs typeface="Arial" panose="020B0604020202020204" pitchFamily="34" charset="0"/>
              <a:sym typeface="Radio Canada"/>
            </a:endParaRPr>
          </a:p>
          <a:p>
            <a:pPr algn="ctr" defTabSz="685766">
              <a:buClr>
                <a:srgbClr val="000000"/>
              </a:buClr>
              <a:defRPr/>
            </a:pPr>
            <a:endParaRPr lang="ru-RU" sz="1500" b="1" kern="0" dirty="0">
              <a:solidFill>
                <a:prstClr val="black"/>
              </a:solidFill>
              <a:latin typeface="Arial" panose="020B0604020202020204" pitchFamily="34" charset="0"/>
              <a:ea typeface="Radio Canada"/>
              <a:cs typeface="Arial" panose="020B0604020202020204" pitchFamily="34" charset="0"/>
              <a:sym typeface="Radio Canada"/>
            </a:endParaRPr>
          </a:p>
          <a:p>
            <a:pPr algn="ctr" defTabSz="685766">
              <a:buClr>
                <a:srgbClr val="000000"/>
              </a:buClr>
              <a:defRPr/>
            </a:pPr>
            <a:r>
              <a:rPr lang="ru-RU" sz="1500" b="1" kern="0" dirty="0">
                <a:solidFill>
                  <a:prstClr val="black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  <a:t>20 часов в неделю </a:t>
            </a:r>
          </a:p>
          <a:p>
            <a:pPr algn="ctr" defTabSz="685766">
              <a:buClr>
                <a:srgbClr val="000000"/>
              </a:buClr>
              <a:defRPr/>
            </a:pPr>
            <a:r>
              <a:rPr lang="ru-RU" sz="1500" b="1" kern="0" dirty="0">
                <a:solidFill>
                  <a:prstClr val="black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  <a:t>(в </a:t>
            </a:r>
            <a:r>
              <a:rPr lang="ru-RU" sz="1500" b="1" kern="0" dirty="0" err="1">
                <a:solidFill>
                  <a:prstClr val="black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  <a:t>т.ч</a:t>
            </a:r>
            <a:r>
              <a:rPr lang="ru-RU" sz="1500" b="1" kern="0" dirty="0">
                <a:solidFill>
                  <a:prstClr val="black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  <a:t>. 10 часов в неделю без участия родителей) </a:t>
            </a:r>
          </a:p>
          <a:p>
            <a:pPr algn="ctr" defTabSz="685766">
              <a:buClr>
                <a:srgbClr val="000000"/>
              </a:buClr>
              <a:defRPr/>
            </a:pPr>
            <a:endParaRPr lang="ru-RU" sz="1500" b="1" kern="0" dirty="0">
              <a:solidFill>
                <a:srgbClr val="3BA580">
                  <a:lumMod val="50000"/>
                </a:srgbClr>
              </a:solidFill>
              <a:latin typeface="Arial" panose="020B0604020202020204" pitchFamily="34" charset="0"/>
              <a:ea typeface="Radio Canada"/>
              <a:cs typeface="Arial" panose="020B0604020202020204" pitchFamily="34" charset="0"/>
              <a:sym typeface="Radio Canada"/>
            </a:endParaRPr>
          </a:p>
          <a:p>
            <a:pPr algn="ctr" defTabSz="685766">
              <a:buClr>
                <a:srgbClr val="000000"/>
              </a:buClr>
              <a:defRPr/>
            </a:pPr>
            <a:r>
              <a:rPr lang="ru-RU" sz="1500" b="1" kern="0" dirty="0">
                <a:solidFill>
                  <a:srgbClr val="C00000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  <a:t>бесплатно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32436" y="1682874"/>
            <a:ext cx="2746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buClr>
                <a:srgbClr val="000000"/>
              </a:buClr>
              <a:defRPr/>
            </a:pPr>
            <a:r>
              <a:rPr lang="ru-RU" b="1" kern="0" dirty="0">
                <a:solidFill>
                  <a:prstClr val="black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  <a:t>Услуга няни </a:t>
            </a:r>
            <a:br>
              <a:rPr lang="ru-RU" b="1" kern="0" dirty="0">
                <a:solidFill>
                  <a:prstClr val="black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</a:br>
            <a:r>
              <a:rPr lang="ru-RU" b="1" kern="0" dirty="0">
                <a:solidFill>
                  <a:prstClr val="black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  <a:t>(ТЦСОН)</a:t>
            </a: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94667" y="1908262"/>
            <a:ext cx="242237" cy="242237"/>
          </a:xfrm>
          <a:prstGeom prst="triangle">
            <a:avLst>
              <a:gd name="adj" fmla="val 10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Прямоугольник 25"/>
          <p:cNvSpPr/>
          <p:nvPr/>
        </p:nvSpPr>
        <p:spPr>
          <a:xfrm>
            <a:off x="857985" y="4740879"/>
            <a:ext cx="1901200" cy="32316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 defTabSz="685766">
              <a:defRPr/>
            </a:pP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Radio Canada"/>
              </a:rPr>
              <a:t>928</a:t>
            </a:r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Radio Canada"/>
              </a:rPr>
              <a:t> семей</a:t>
            </a:r>
          </a:p>
        </p:txBody>
      </p:sp>
      <p:sp>
        <p:nvSpPr>
          <p:cNvPr id="33" name="Фигура, имеющая форму буквы L 32"/>
          <p:cNvSpPr/>
          <p:nvPr/>
        </p:nvSpPr>
        <p:spPr>
          <a:xfrm rot="5400000">
            <a:off x="3503872" y="2192590"/>
            <a:ext cx="854626" cy="1349498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Прямоугольник 33"/>
          <p:cNvSpPr/>
          <p:nvPr/>
        </p:nvSpPr>
        <p:spPr>
          <a:xfrm>
            <a:off x="3409582" y="2592650"/>
            <a:ext cx="2646000" cy="270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766">
              <a:buClr>
                <a:srgbClr val="000000"/>
              </a:buClr>
              <a:defRPr/>
            </a:pPr>
            <a:endParaRPr lang="ru-RU" sz="1500" b="1" kern="0" dirty="0">
              <a:solidFill>
                <a:prstClr val="black"/>
              </a:solidFill>
              <a:latin typeface="Arial" panose="020B0604020202020204" pitchFamily="34" charset="0"/>
              <a:ea typeface="Radio Canada"/>
              <a:cs typeface="Arial" panose="020B0604020202020204" pitchFamily="34" charset="0"/>
              <a:sym typeface="Radio Canada"/>
            </a:endParaRPr>
          </a:p>
          <a:p>
            <a:pPr algn="ctr" defTabSz="685766">
              <a:buClr>
                <a:srgbClr val="000000"/>
              </a:buClr>
              <a:defRPr/>
            </a:pPr>
            <a:r>
              <a:rPr lang="ru-RU" sz="1500" b="1" kern="0" dirty="0">
                <a:solidFill>
                  <a:prstClr val="black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  <a:t>до 56 дней в году</a:t>
            </a:r>
          </a:p>
          <a:p>
            <a:pPr algn="ctr" defTabSz="685766">
              <a:buClr>
                <a:srgbClr val="000000"/>
              </a:buClr>
              <a:defRPr/>
            </a:pPr>
            <a:endParaRPr lang="ru-RU" sz="1500" b="1" kern="0" dirty="0">
              <a:solidFill>
                <a:srgbClr val="3BA580">
                  <a:lumMod val="50000"/>
                </a:srgbClr>
              </a:solidFill>
              <a:latin typeface="Arial" panose="020B0604020202020204" pitchFamily="34" charset="0"/>
              <a:ea typeface="Radio Canada"/>
              <a:cs typeface="Arial" panose="020B0604020202020204" pitchFamily="34" charset="0"/>
              <a:sym typeface="Radio Canada"/>
            </a:endParaRPr>
          </a:p>
          <a:p>
            <a:pPr algn="ctr" defTabSz="685766">
              <a:buClr>
                <a:srgbClr val="000000"/>
              </a:buClr>
              <a:defRPr/>
            </a:pPr>
            <a:r>
              <a:rPr lang="ru-RU" sz="1500" b="1" kern="0" dirty="0">
                <a:solidFill>
                  <a:srgbClr val="C00000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  <a:t>оплачивается </a:t>
            </a:r>
            <a:br>
              <a:rPr lang="ru-RU" sz="1500" b="1" kern="0" dirty="0">
                <a:solidFill>
                  <a:srgbClr val="C00000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</a:br>
            <a:r>
              <a:rPr lang="ru-RU" sz="1500" b="1" kern="0" dirty="0">
                <a:solidFill>
                  <a:srgbClr val="C00000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  <a:t>только питание </a:t>
            </a:r>
            <a:br>
              <a:rPr lang="ru-RU" sz="1500" b="1" kern="0" dirty="0">
                <a:solidFill>
                  <a:srgbClr val="C00000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</a:br>
            <a:r>
              <a:rPr lang="ru-RU" sz="1500" b="1" i="1" kern="0" dirty="0">
                <a:solidFill>
                  <a:srgbClr val="C00000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  <a:t>(5 – 8,5 рублей в сутки), </a:t>
            </a:r>
            <a:br>
              <a:rPr lang="ru-RU" sz="1500" b="1" i="1" kern="0" dirty="0">
                <a:solidFill>
                  <a:srgbClr val="C00000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</a:br>
            <a:r>
              <a:rPr lang="ru-RU" sz="1500" b="1" kern="0" dirty="0">
                <a:solidFill>
                  <a:srgbClr val="C00000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  <a:t>сохраняются</a:t>
            </a:r>
            <a:r>
              <a:rPr lang="x-none" sz="1500" b="1" kern="0" dirty="0">
                <a:solidFill>
                  <a:srgbClr val="C00000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  <a:t> все</a:t>
            </a:r>
            <a:r>
              <a:rPr lang="ru-RU" sz="1500" b="1" kern="0" dirty="0">
                <a:solidFill>
                  <a:srgbClr val="C00000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  <a:t> выплаты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350715" y="1562714"/>
            <a:ext cx="2711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buClr>
                <a:srgbClr val="000000"/>
              </a:buClr>
              <a:defRPr/>
            </a:pPr>
            <a:r>
              <a:rPr lang="ru-RU" b="1" kern="0" dirty="0">
                <a:solidFill>
                  <a:prstClr val="black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  <a:t>Услуга социальной</a:t>
            </a:r>
          </a:p>
          <a:p>
            <a:pPr algn="ctr" defTabSz="685766">
              <a:buClr>
                <a:srgbClr val="000000"/>
              </a:buClr>
              <a:defRPr/>
            </a:pPr>
            <a:r>
              <a:rPr lang="ru-RU" b="1" kern="0" dirty="0">
                <a:solidFill>
                  <a:prstClr val="black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  <a:t>передышки</a:t>
            </a:r>
            <a:br>
              <a:rPr lang="ru-RU" b="1" kern="0" dirty="0">
                <a:solidFill>
                  <a:prstClr val="black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</a:br>
            <a:r>
              <a:rPr lang="ru-RU" b="1" kern="0" dirty="0">
                <a:solidFill>
                  <a:prstClr val="black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  <a:t>(ДДИ)</a:t>
            </a:r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3018667" y="1908262"/>
            <a:ext cx="242237" cy="242237"/>
          </a:xfrm>
          <a:prstGeom prst="triangle">
            <a:avLst>
              <a:gd name="adj" fmla="val 10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Прямоугольник 31"/>
          <p:cNvSpPr/>
          <p:nvPr/>
        </p:nvSpPr>
        <p:spPr>
          <a:xfrm>
            <a:off x="3781983" y="4740879"/>
            <a:ext cx="1901200" cy="32316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 defTabSz="685766">
              <a:defRPr/>
            </a:pPr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Radio Canada"/>
              </a:rPr>
              <a:t>118 семей</a:t>
            </a:r>
          </a:p>
        </p:txBody>
      </p:sp>
      <p:sp>
        <p:nvSpPr>
          <p:cNvPr id="40" name="Фигура, имеющая форму буквы L 39"/>
          <p:cNvSpPr/>
          <p:nvPr/>
        </p:nvSpPr>
        <p:spPr>
          <a:xfrm rot="5400000">
            <a:off x="6445656" y="2192590"/>
            <a:ext cx="854626" cy="1349498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Прямоугольник 40"/>
          <p:cNvSpPr/>
          <p:nvPr/>
        </p:nvSpPr>
        <p:spPr>
          <a:xfrm>
            <a:off x="6351368" y="2592650"/>
            <a:ext cx="2646000" cy="270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766">
              <a:buClr>
                <a:srgbClr val="000000"/>
              </a:buClr>
              <a:defRPr/>
            </a:pPr>
            <a:endParaRPr lang="ru-RU" sz="1500" b="1" kern="0" dirty="0">
              <a:solidFill>
                <a:prstClr val="black"/>
              </a:solidFill>
              <a:latin typeface="Arial" panose="020B0604020202020204" pitchFamily="34" charset="0"/>
              <a:ea typeface="Radio Canada"/>
              <a:cs typeface="Arial" panose="020B0604020202020204" pitchFamily="34" charset="0"/>
              <a:sym typeface="Radio Canada"/>
            </a:endParaRPr>
          </a:p>
          <a:p>
            <a:pPr algn="ctr" defTabSz="685766">
              <a:buClr>
                <a:srgbClr val="000000"/>
              </a:buClr>
              <a:defRPr/>
            </a:pPr>
            <a:endParaRPr lang="ru-RU" sz="1500" b="1" kern="0" dirty="0">
              <a:solidFill>
                <a:srgbClr val="3BA580">
                  <a:lumMod val="50000"/>
                </a:srgbClr>
              </a:solidFill>
              <a:latin typeface="Arial" panose="020B0604020202020204" pitchFamily="34" charset="0"/>
              <a:ea typeface="Radio Canada"/>
              <a:cs typeface="Arial" panose="020B0604020202020204" pitchFamily="34" charset="0"/>
              <a:sym typeface="Radio Canada"/>
            </a:endParaRPr>
          </a:p>
          <a:p>
            <a:pPr algn="ctr" defTabSz="685766">
              <a:buClr>
                <a:srgbClr val="000000"/>
              </a:buClr>
              <a:defRPr/>
            </a:pPr>
            <a:r>
              <a:rPr lang="ru-RU" sz="1500" b="1" kern="0" dirty="0">
                <a:solidFill>
                  <a:srgbClr val="C00000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  <a:t>оплачивается </a:t>
            </a:r>
            <a:br>
              <a:rPr lang="ru-RU" sz="1500" b="1" kern="0" dirty="0">
                <a:solidFill>
                  <a:srgbClr val="C00000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</a:br>
            <a:r>
              <a:rPr lang="ru-RU" sz="1500" b="1" kern="0" dirty="0">
                <a:solidFill>
                  <a:srgbClr val="C00000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  <a:t>только питание </a:t>
            </a:r>
            <a:br>
              <a:rPr lang="ru-RU" sz="1500" b="1" kern="0" dirty="0">
                <a:solidFill>
                  <a:srgbClr val="C00000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</a:br>
            <a:r>
              <a:rPr lang="ru-RU" sz="1500" b="1" i="1" kern="0" dirty="0">
                <a:solidFill>
                  <a:srgbClr val="C00000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  <a:t>(5 – 8,5 рублей в сутки)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285390" y="1542463"/>
            <a:ext cx="26754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buClr>
                <a:srgbClr val="000000"/>
              </a:buClr>
              <a:defRPr/>
            </a:pPr>
            <a:r>
              <a:rPr lang="ru-RU" b="1" kern="0" dirty="0">
                <a:solidFill>
                  <a:prstClr val="black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  <a:t>Услуга дневного</a:t>
            </a:r>
          </a:p>
          <a:p>
            <a:pPr algn="ctr" defTabSz="685766">
              <a:buClr>
                <a:srgbClr val="000000"/>
              </a:buClr>
              <a:defRPr/>
            </a:pPr>
            <a:r>
              <a:rPr lang="ru-RU" b="1" kern="0" dirty="0">
                <a:solidFill>
                  <a:prstClr val="black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  <a:t>пребывания</a:t>
            </a:r>
            <a:br>
              <a:rPr lang="ru-RU" b="1" kern="0" dirty="0">
                <a:solidFill>
                  <a:prstClr val="black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</a:br>
            <a:r>
              <a:rPr lang="ru-RU" b="1" kern="0" dirty="0">
                <a:solidFill>
                  <a:prstClr val="black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  <a:sym typeface="Radio Canada"/>
              </a:rPr>
              <a:t>(ДДИ)</a:t>
            </a:r>
          </a:p>
        </p:txBody>
      </p:sp>
      <p:sp>
        <p:nvSpPr>
          <p:cNvPr id="38" name="Равнобедренный треугольник 37"/>
          <p:cNvSpPr/>
          <p:nvPr/>
        </p:nvSpPr>
        <p:spPr>
          <a:xfrm>
            <a:off x="5960452" y="1908262"/>
            <a:ext cx="242237" cy="242237"/>
          </a:xfrm>
          <a:prstGeom prst="triangle">
            <a:avLst>
              <a:gd name="adj" fmla="val 10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Прямоугольник 38"/>
          <p:cNvSpPr/>
          <p:nvPr/>
        </p:nvSpPr>
        <p:spPr>
          <a:xfrm>
            <a:off x="6537568" y="4752420"/>
            <a:ext cx="2273600" cy="32316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Radio Canada"/>
              </a:rPr>
              <a:t>39 детей-инвалидов </a:t>
            </a: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33934" y="990415"/>
            <a:ext cx="9144000" cy="43944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lang="ru-RU" sz="2400" b="1" kern="1200" dirty="0">
                <a:solidFill>
                  <a:srgbClr val="0033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85800">
              <a:defRPr/>
            </a:pPr>
            <a:r>
              <a:rPr lang="ru-RU" sz="2100" cap="all" dirty="0">
                <a:solidFill>
                  <a:schemeClr val="tx1"/>
                </a:solidFill>
              </a:rPr>
              <a:t>ПОМОЩЬ В УХОДЕ </a:t>
            </a:r>
            <a:r>
              <a:rPr lang="ru-RU" sz="1500" cap="all" dirty="0">
                <a:solidFill>
                  <a:schemeClr val="tx1"/>
                </a:solidFill>
              </a:rPr>
              <a:t>до</a:t>
            </a:r>
            <a:r>
              <a:rPr lang="ru-RU" sz="2100" cap="all" dirty="0">
                <a:solidFill>
                  <a:schemeClr val="tx1"/>
                </a:solidFill>
              </a:rPr>
              <a:t> 18 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4247740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18566" y="934214"/>
            <a:ext cx="8570075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lang="ru-RU" sz="2400" b="1" kern="1200" dirty="0">
                <a:solidFill>
                  <a:srgbClr val="0033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85800">
              <a:defRPr/>
            </a:pPr>
            <a:endParaRPr lang="ru-RU" sz="2100" cap="all" dirty="0">
              <a:solidFill>
                <a:srgbClr val="4472C4">
                  <a:lumMod val="50000"/>
                </a:srgbClr>
              </a:solidFill>
            </a:endParaRPr>
          </a:p>
          <a:p>
            <a:pPr defTabSz="685800">
              <a:defRPr/>
            </a:pPr>
            <a:r>
              <a:rPr lang="ru-RU" sz="2100" cap="all" dirty="0">
                <a:solidFill>
                  <a:schemeClr val="tx1"/>
                </a:solidFill>
              </a:rPr>
              <a:t>Услуги 146 территориальных центров</a:t>
            </a:r>
            <a:r>
              <a:rPr lang="en-US" sz="2100" cap="all" dirty="0">
                <a:solidFill>
                  <a:schemeClr val="tx1"/>
                </a:solidFill>
              </a:rPr>
              <a:t> </a:t>
            </a:r>
            <a:r>
              <a:rPr lang="ru-RU" sz="2100" cap="all" dirty="0">
                <a:solidFill>
                  <a:schemeClr val="tx1"/>
                </a:solidFill>
              </a:rPr>
              <a:t>лицам </a:t>
            </a:r>
          </a:p>
          <a:p>
            <a:pPr defTabSz="685800">
              <a:defRPr/>
            </a:pPr>
            <a:r>
              <a:rPr lang="ru-RU" sz="1500" cap="all" dirty="0">
                <a:solidFill>
                  <a:srgbClr val="C00000"/>
                </a:solidFill>
              </a:rPr>
              <a:t>старше</a:t>
            </a:r>
            <a:r>
              <a:rPr lang="ru-RU" sz="2100" cap="all" dirty="0">
                <a:solidFill>
                  <a:srgbClr val="C00000"/>
                </a:solidFill>
              </a:rPr>
              <a:t> 18 лет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489058" y="2148097"/>
            <a:ext cx="7356746" cy="1554734"/>
            <a:chOff x="652078" y="1121053"/>
            <a:chExt cx="9237492" cy="2072979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999075" y="1121053"/>
              <a:ext cx="8890495" cy="1328009"/>
              <a:chOff x="685734" y="1121053"/>
              <a:chExt cx="8890495" cy="1328009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685734" y="1130072"/>
                <a:ext cx="2658525" cy="1318990"/>
                <a:chOff x="-1481112" y="1125723"/>
                <a:chExt cx="2658525" cy="1318990"/>
              </a:xfrm>
            </p:grpSpPr>
            <p:sp>
              <p:nvSpPr>
                <p:cNvPr id="7" name="Параллелограмм 6"/>
                <p:cNvSpPr/>
                <p:nvPr/>
              </p:nvSpPr>
              <p:spPr>
                <a:xfrm>
                  <a:off x="-1481112" y="1125723"/>
                  <a:ext cx="2658525" cy="1318990"/>
                </a:xfrm>
                <a:prstGeom prst="parallelogram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>
                    <a:defRPr/>
                  </a:pPr>
                  <a:endParaRPr lang="ru-RU" sz="135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-1167843" y="1294642"/>
                  <a:ext cx="2105522" cy="104643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anchor="ctr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>
                    <a:defRPr/>
                  </a:pPr>
                  <a:r>
                    <a:rPr lang="ru-RU" sz="15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Услуга дневного присмотра</a:t>
                  </a:r>
                </a:p>
              </p:txBody>
            </p:sp>
          </p:grpSp>
          <p:grpSp>
            <p:nvGrpSpPr>
              <p:cNvPr id="9" name="Группа 8"/>
              <p:cNvGrpSpPr/>
              <p:nvPr/>
            </p:nvGrpSpPr>
            <p:grpSpPr>
              <a:xfrm>
                <a:off x="3677479" y="1121053"/>
                <a:ext cx="2648678" cy="1328009"/>
                <a:chOff x="-752302" y="1116704"/>
                <a:chExt cx="2648678" cy="1328009"/>
              </a:xfrm>
            </p:grpSpPr>
            <p:sp>
              <p:nvSpPr>
                <p:cNvPr id="10" name="Параллелограмм 9"/>
                <p:cNvSpPr/>
                <p:nvPr/>
              </p:nvSpPr>
              <p:spPr>
                <a:xfrm>
                  <a:off x="-752302" y="1116704"/>
                  <a:ext cx="2648678" cy="1328009"/>
                </a:xfrm>
                <a:prstGeom prst="parallelogram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>
                    <a:defRPr/>
                  </a:pPr>
                  <a:endParaRPr lang="ru-RU" sz="135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-455400" y="1278691"/>
                  <a:ext cx="2152406" cy="104644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anchor="ctr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>
                    <a:defRPr/>
                  </a:pPr>
                  <a:r>
                    <a:rPr lang="ru-RU" sz="15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Кружковая работа на дому</a:t>
                  </a:r>
                </a:p>
                <a:p>
                  <a:pPr algn="ctr" defTabSz="685800">
                    <a:defRPr/>
                  </a:pPr>
                  <a:r>
                    <a:rPr lang="ru-RU" sz="15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>
                <a:off x="6927551" y="1130072"/>
                <a:ext cx="2648678" cy="1292614"/>
                <a:chOff x="219357" y="1125723"/>
                <a:chExt cx="2648678" cy="1292614"/>
              </a:xfrm>
            </p:grpSpPr>
            <p:sp>
              <p:nvSpPr>
                <p:cNvPr id="13" name="Параллелограмм 12"/>
                <p:cNvSpPr/>
                <p:nvPr/>
              </p:nvSpPr>
              <p:spPr>
                <a:xfrm>
                  <a:off x="219357" y="1125723"/>
                  <a:ext cx="2648678" cy="1292614"/>
                </a:xfrm>
                <a:prstGeom prst="parallelogram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>
                    <a:defRPr/>
                  </a:pPr>
                  <a:endParaRPr lang="ru-RU" sz="135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500142" y="1278690"/>
                  <a:ext cx="2133601" cy="104643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anchor="ctr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>
                    <a:defRPr/>
                  </a:pPr>
                  <a:r>
                    <a:rPr lang="ru-RU" sz="15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Услуга персонального ассистента </a:t>
                  </a:r>
                </a:p>
              </p:txBody>
            </p:sp>
          </p:grpSp>
        </p:grpSp>
        <p:sp>
          <p:nvSpPr>
            <p:cNvPr id="19" name="Google Shape;1099;p29">
              <a:extLst>
                <a:ext uri="{FF2B5EF4-FFF2-40B4-BE49-F238E27FC236}">
                  <a16:creationId xmlns:a16="http://schemas.microsoft.com/office/drawing/2014/main" xmlns="" id="{74821F8B-E2E6-FFB2-2969-D6FF685ABBC4}"/>
                </a:ext>
              </a:extLst>
            </p:cNvPr>
            <p:cNvSpPr txBox="1"/>
            <p:nvPr/>
          </p:nvSpPr>
          <p:spPr>
            <a:xfrm>
              <a:off x="652078" y="2079833"/>
              <a:ext cx="1800000" cy="73755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spcFirstLastPara="1" wrap="square" lIns="68565" tIns="68565" rIns="68565" bIns="68565" anchor="ctr" anchorCtr="0">
              <a:noAutofit/>
            </a:bodyPr>
            <a:lstStyle>
              <a:defPPr>
                <a:defRPr lang="ru-RU"/>
              </a:defPPr>
              <a:lvl1pPr>
                <a:buClr>
                  <a:srgbClr val="000000"/>
                </a:buClr>
                <a:buFont typeface="Arial"/>
                <a:buNone/>
                <a:defRPr sz="2000" b="1" kern="0">
                  <a:solidFill>
                    <a:srgbClr val="FFFFFF"/>
                  </a:solidFill>
                  <a:latin typeface="Arial" panose="020B0604020202020204" pitchFamily="34" charset="0"/>
                  <a:ea typeface="Radio Canada"/>
                  <a:cs typeface="Arial" panose="020B0604020202020204" pitchFamily="34" charset="0"/>
                </a:defRPr>
              </a:lvl1pPr>
            </a:lstStyle>
            <a:p>
              <a:pPr algn="ctr" defTabSz="685766">
                <a:defRPr/>
              </a:pPr>
              <a:endParaRPr lang="ru-RU" sz="1350" dirty="0">
                <a:solidFill>
                  <a:srgbClr val="C00000"/>
                </a:solidFill>
                <a:sym typeface="Radio Canada"/>
              </a:endParaRPr>
            </a:p>
          </p:txBody>
        </p:sp>
        <p:sp>
          <p:nvSpPr>
            <p:cNvPr id="20" name="Google Shape;1099;p29">
              <a:extLst>
                <a:ext uri="{FF2B5EF4-FFF2-40B4-BE49-F238E27FC236}">
                  <a16:creationId xmlns:a16="http://schemas.microsoft.com/office/drawing/2014/main" xmlns="" id="{74821F8B-E2E6-FFB2-2969-D6FF685ABBC4}"/>
                </a:ext>
              </a:extLst>
            </p:cNvPr>
            <p:cNvSpPr txBox="1"/>
            <p:nvPr/>
          </p:nvSpPr>
          <p:spPr>
            <a:xfrm>
              <a:off x="7521677" y="2294228"/>
              <a:ext cx="1895931" cy="73755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spcFirstLastPara="1" wrap="square" lIns="68565" tIns="68565" rIns="68565" bIns="68565" anchor="ctr" anchorCtr="0">
              <a:noAutofit/>
            </a:bodyPr>
            <a:lstStyle>
              <a:defPPr>
                <a:defRPr lang="ru-RU"/>
              </a:defPPr>
              <a:lvl1pPr algn="ctr">
                <a:buClr>
                  <a:srgbClr val="000000"/>
                </a:buClr>
                <a:buFont typeface="Arial"/>
                <a:buNone/>
                <a:defRPr sz="2000" b="1" kern="0">
                  <a:solidFill>
                    <a:srgbClr val="FFFFFF"/>
                  </a:solidFill>
                  <a:latin typeface="Arial" panose="020B0604020202020204" pitchFamily="34" charset="0"/>
                  <a:ea typeface="Radio Canada"/>
                  <a:cs typeface="Arial" panose="020B0604020202020204" pitchFamily="34" charset="0"/>
                </a:defRPr>
              </a:lvl1pPr>
            </a:lstStyle>
            <a:p>
              <a:pPr defTabSz="685766">
                <a:defRPr/>
              </a:pPr>
              <a:endParaRPr lang="ru-RU" sz="1350" i="1" dirty="0">
                <a:solidFill>
                  <a:srgbClr val="C00000"/>
                </a:solidFill>
                <a:sym typeface="Radio Canada"/>
              </a:endParaRPr>
            </a:p>
            <a:p>
              <a:pPr defTabSz="685766">
                <a:defRPr/>
              </a:pPr>
              <a:r>
                <a:rPr lang="ru-RU" sz="1350" dirty="0">
                  <a:solidFill>
                    <a:srgbClr val="C00000"/>
                  </a:solidFill>
                  <a:sym typeface="Radio Canada"/>
                </a:rPr>
                <a:t>2,5 тыс. инвалидов</a:t>
              </a:r>
            </a:p>
          </p:txBody>
        </p:sp>
        <p:sp>
          <p:nvSpPr>
            <p:cNvPr id="21" name="Google Shape;1099;p29">
              <a:extLst>
                <a:ext uri="{FF2B5EF4-FFF2-40B4-BE49-F238E27FC236}">
                  <a16:creationId xmlns:a16="http://schemas.microsoft.com/office/drawing/2014/main" xmlns="" id="{74821F8B-E2E6-FFB2-2969-D6FF685ABBC4}"/>
                </a:ext>
              </a:extLst>
            </p:cNvPr>
            <p:cNvSpPr txBox="1"/>
            <p:nvPr/>
          </p:nvSpPr>
          <p:spPr>
            <a:xfrm>
              <a:off x="1192840" y="2456473"/>
              <a:ext cx="1800001" cy="73755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spcFirstLastPara="1" wrap="square" lIns="68565" tIns="68565" rIns="68565" bIns="68565" anchor="ctr" anchorCtr="0">
              <a:noAutofit/>
            </a:bodyPr>
            <a:lstStyle>
              <a:defPPr>
                <a:defRPr lang="ru-RU"/>
              </a:defPPr>
              <a:lvl1pPr algn="ctr">
                <a:buClr>
                  <a:srgbClr val="000000"/>
                </a:buClr>
                <a:buFont typeface="Arial"/>
                <a:buNone/>
                <a:defRPr sz="2000" b="1" kern="0">
                  <a:solidFill>
                    <a:srgbClr val="FFFFFF"/>
                  </a:solidFill>
                  <a:latin typeface="Arial" panose="020B0604020202020204" pitchFamily="34" charset="0"/>
                  <a:ea typeface="Radio Canada"/>
                  <a:cs typeface="Arial" panose="020B0604020202020204" pitchFamily="34" charset="0"/>
                </a:defRPr>
              </a:lvl1pPr>
            </a:lstStyle>
            <a:p>
              <a:pPr defTabSz="685766">
                <a:defRPr/>
              </a:pPr>
              <a:r>
                <a:rPr lang="ru-RU" sz="1350" dirty="0">
                  <a:solidFill>
                    <a:srgbClr val="C00000"/>
                  </a:solidFill>
                  <a:sym typeface="Radio Canada"/>
                </a:rPr>
                <a:t>643</a:t>
              </a:r>
            </a:p>
            <a:p>
              <a:pPr defTabSz="685766">
                <a:defRPr/>
              </a:pPr>
              <a:r>
                <a:rPr lang="ru-RU" sz="1350" dirty="0">
                  <a:solidFill>
                    <a:srgbClr val="C00000"/>
                  </a:solidFill>
                  <a:sym typeface="Radio Canada"/>
                </a:rPr>
                <a:t>инвалида</a:t>
              </a:r>
              <a:endParaRPr sz="1350" dirty="0">
                <a:solidFill>
                  <a:srgbClr val="C00000"/>
                </a:solidFill>
                <a:sym typeface="Radio Canada"/>
              </a:endParaRPr>
            </a:p>
          </p:txBody>
        </p:sp>
        <p:sp>
          <p:nvSpPr>
            <p:cNvPr id="22" name="Google Shape;1099;p29">
              <a:extLst>
                <a:ext uri="{FF2B5EF4-FFF2-40B4-BE49-F238E27FC236}">
                  <a16:creationId xmlns:a16="http://schemas.microsoft.com/office/drawing/2014/main" xmlns="" id="{74821F8B-E2E6-FFB2-2969-D6FF685ABBC4}"/>
                </a:ext>
              </a:extLst>
            </p:cNvPr>
            <p:cNvSpPr txBox="1"/>
            <p:nvPr/>
          </p:nvSpPr>
          <p:spPr>
            <a:xfrm>
              <a:off x="4269692" y="2424041"/>
              <a:ext cx="1800000" cy="737559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spcFirstLastPara="1" wrap="square" lIns="68565" tIns="68565" rIns="68565" bIns="68565" anchor="ctr" anchorCtr="0">
              <a:noAutofit/>
            </a:bodyPr>
            <a:lstStyle>
              <a:defPPr>
                <a:defRPr lang="ru-RU"/>
              </a:defPPr>
              <a:lvl1pPr algn="ctr">
                <a:buClr>
                  <a:srgbClr val="000000"/>
                </a:buClr>
                <a:buFont typeface="Arial"/>
                <a:buNone/>
                <a:defRPr sz="2000" b="1" kern="0">
                  <a:solidFill>
                    <a:srgbClr val="FFFFFF"/>
                  </a:solidFill>
                  <a:latin typeface="Arial" panose="020B0604020202020204" pitchFamily="34" charset="0"/>
                  <a:ea typeface="Radio Canada"/>
                  <a:cs typeface="Arial" panose="020B0604020202020204" pitchFamily="34" charset="0"/>
                </a:defRPr>
              </a:lvl1pPr>
            </a:lstStyle>
            <a:p>
              <a:pPr defTabSz="685766">
                <a:defRPr/>
              </a:pPr>
              <a:r>
                <a:rPr lang="ru-RU" sz="1350" dirty="0">
                  <a:solidFill>
                    <a:srgbClr val="C00000"/>
                  </a:solidFill>
                  <a:sym typeface="Radio Canada"/>
                </a:rPr>
                <a:t>1,9 тыс.</a:t>
              </a:r>
            </a:p>
            <a:p>
              <a:pPr defTabSz="685766">
                <a:defRPr/>
              </a:pPr>
              <a:r>
                <a:rPr lang="ru-RU" sz="1350" dirty="0">
                  <a:solidFill>
                    <a:srgbClr val="C00000"/>
                  </a:solidFill>
                  <a:sym typeface="Radio Canada"/>
                </a:rPr>
                <a:t>инвалидов</a:t>
              </a:r>
              <a:endParaRPr sz="1350" dirty="0">
                <a:solidFill>
                  <a:srgbClr val="C00000"/>
                </a:solidFill>
                <a:sym typeface="Radio Canada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932514" y="1649859"/>
            <a:ext cx="5400600" cy="415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spAutoFit/>
          </a:bodyPr>
          <a:lstStyle/>
          <a:p>
            <a:pPr algn="ctr" defTabSz="685766">
              <a:defRPr/>
            </a:pPr>
            <a:r>
              <a:rPr lang="ru-RU" sz="2100" b="1" dirty="0">
                <a:solidFill>
                  <a:prstClr val="black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</a:rPr>
              <a:t> </a:t>
            </a:r>
            <a:r>
              <a:rPr lang="ru-RU" sz="21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услуги</a:t>
            </a:r>
          </a:p>
        </p:txBody>
      </p:sp>
      <p:sp>
        <p:nvSpPr>
          <p:cNvPr id="33" name="TextBox 24"/>
          <p:cNvSpPr txBox="1"/>
          <p:nvPr/>
        </p:nvSpPr>
        <p:spPr>
          <a:xfrm>
            <a:off x="421761" y="4200210"/>
            <a:ext cx="8155187" cy="591503"/>
          </a:xfrm>
          <a:prstGeom prst="roundRect">
            <a:avLst>
              <a:gd name="adj" fmla="val 1161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effectLst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>
                <a:srgbClr val="000000"/>
              </a:buClr>
              <a:defRPr/>
            </a:pPr>
            <a:r>
              <a:rPr lang="x-none" sz="1500" b="1">
                <a:solidFill>
                  <a:prstClr val="black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</a:rPr>
              <a:t>16</a:t>
            </a:r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</a:rPr>
              <a:t>9 </a:t>
            </a:r>
            <a:r>
              <a:rPr lang="x-none" sz="1500" b="1" dirty="0">
                <a:solidFill>
                  <a:prstClr val="black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</a:rPr>
              <a:t>отделени</a:t>
            </a:r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</a:rPr>
              <a:t>й </a:t>
            </a:r>
          </a:p>
          <a:p>
            <a:pPr algn="ctr" defTabSz="685800">
              <a:buClr>
                <a:srgbClr val="000000"/>
              </a:buClr>
              <a:defRPr/>
            </a:pPr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</a:rPr>
              <a:t>социальной реабилитации, </a:t>
            </a:r>
            <a:r>
              <a:rPr lang="ru-RU" sz="1500" b="1" dirty="0" err="1">
                <a:solidFill>
                  <a:prstClr val="black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</a:rPr>
              <a:t>абилитации</a:t>
            </a:r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</a:rPr>
              <a:t> для </a:t>
            </a:r>
            <a:r>
              <a:rPr lang="x-none" sz="1500" b="1" dirty="0">
                <a:solidFill>
                  <a:prstClr val="black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</a:rPr>
              <a:t>дневно</a:t>
            </a:r>
            <a:r>
              <a:rPr lang="ru-RU" sz="1500" b="1" dirty="0" err="1">
                <a:solidFill>
                  <a:prstClr val="black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</a:rPr>
              <a:t>го</a:t>
            </a:r>
            <a:r>
              <a:rPr lang="x-none" sz="1500" b="1" dirty="0">
                <a:solidFill>
                  <a:prstClr val="black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</a:rPr>
              <a:t> пребывани</a:t>
            </a:r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</a:rPr>
              <a:t>я </a:t>
            </a:r>
            <a:r>
              <a:rPr lang="x-none" sz="1500" b="1" dirty="0">
                <a:solidFill>
                  <a:prstClr val="black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</a:rPr>
              <a:t>инвалидов</a:t>
            </a:r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ea typeface="Radio Canada"/>
                <a:cs typeface="Arial" panose="020B0604020202020204" pitchFamily="34" charset="0"/>
              </a:rPr>
              <a:t> </a:t>
            </a:r>
            <a:endParaRPr lang="ru-RU" sz="1500" b="1" i="1" dirty="0">
              <a:solidFill>
                <a:prstClr val="black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933256B-01FD-3ECC-A7A8-903ED04D2E25}"/>
              </a:ext>
            </a:extLst>
          </p:cNvPr>
          <p:cNvSpPr/>
          <p:nvPr/>
        </p:nvSpPr>
        <p:spPr>
          <a:xfrm>
            <a:off x="1938806" y="3721278"/>
            <a:ext cx="5400600" cy="415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spAutoFit/>
          </a:bodyPr>
          <a:lstStyle/>
          <a:p>
            <a:pPr algn="ctr" defTabSz="685766">
              <a:defRPr/>
            </a:pPr>
            <a:r>
              <a:rPr lang="ru-RU" sz="21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Социализация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E6CD9FF-02F5-E610-679E-6FDA5B34B648}"/>
              </a:ext>
            </a:extLst>
          </p:cNvPr>
          <p:cNvSpPr/>
          <p:nvPr/>
        </p:nvSpPr>
        <p:spPr>
          <a:xfrm>
            <a:off x="415811" y="4826259"/>
            <a:ext cx="2307639" cy="6858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Социально-бытовые навыки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165073E-5834-9E57-5814-33CF66EC674D}"/>
              </a:ext>
            </a:extLst>
          </p:cNvPr>
          <p:cNvSpPr/>
          <p:nvPr/>
        </p:nvSpPr>
        <p:spPr>
          <a:xfrm>
            <a:off x="3333619" y="4831470"/>
            <a:ext cx="2307639" cy="6858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Трудовые мастерские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58F04C7-C6D9-B831-4F75-F5CD874C2A22}"/>
              </a:ext>
            </a:extLst>
          </p:cNvPr>
          <p:cNvSpPr/>
          <p:nvPr/>
        </p:nvSpPr>
        <p:spPr>
          <a:xfrm>
            <a:off x="6225608" y="4813676"/>
            <a:ext cx="2307639" cy="6858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Досуговая (кружковая) деятельность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1886" y="5561313"/>
            <a:ext cx="4220766" cy="48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707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762CF71-252B-4EF9-B536-F9CE18F51BA6}"/>
              </a:ext>
            </a:extLst>
          </p:cNvPr>
          <p:cNvSpPr/>
          <p:nvPr/>
        </p:nvSpPr>
        <p:spPr>
          <a:xfrm>
            <a:off x="575556" y="332656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Направления деятельности </a:t>
            </a:r>
            <a:br>
              <a:rPr kumimoji="0" lang="ru-RU" sz="28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ru-RU" sz="28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центров коррекционно-развивающего обучения и реабилитации </a:t>
            </a:r>
            <a:endParaRPr kumimoji="0" lang="ru-RU" sz="18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D73566A-4A34-40F6-BCD1-C1A01D0FA7C9}"/>
              </a:ext>
            </a:extLst>
          </p:cNvPr>
          <p:cNvSpPr/>
          <p:nvPr/>
        </p:nvSpPr>
        <p:spPr>
          <a:xfrm>
            <a:off x="575556" y="2060848"/>
            <a:ext cx="77408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Book Antiqua" panose="02040602050305030304" pitchFamily="18" charset="0"/>
              </a:rPr>
              <a:t>Диагностическая деятельность</a:t>
            </a:r>
          </a:p>
          <a:p>
            <a:pPr marL="342900" lvl="0" indent="-342900" algn="just">
              <a:spcBef>
                <a:spcPct val="20000"/>
              </a:spcBef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Book Antiqua" panose="02040602050305030304" pitchFamily="18" charset="0"/>
              </a:rPr>
              <a:t>Образовательная деятельность</a:t>
            </a:r>
          </a:p>
          <a:p>
            <a:pPr marL="342900" lvl="0" indent="-342900" algn="just">
              <a:spcBef>
                <a:spcPct val="20000"/>
              </a:spcBef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Book Antiqua" panose="02040602050305030304" pitchFamily="18" charset="0"/>
              </a:rPr>
              <a:t>Коррекционно-педагогическая помощь </a:t>
            </a:r>
          </a:p>
          <a:p>
            <a:pPr marL="342900" lvl="0" indent="-342900" algn="just">
              <a:spcBef>
                <a:spcPct val="20000"/>
              </a:spcBef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Book Antiqua" panose="02040602050305030304" pitchFamily="18" charset="0"/>
              </a:rPr>
              <a:t>Оказание ранней комплексной помощи</a:t>
            </a:r>
          </a:p>
          <a:p>
            <a:pPr marL="342900" lvl="0" indent="-342900" algn="just">
              <a:spcBef>
                <a:spcPct val="20000"/>
              </a:spcBef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Book Antiqua" panose="02040602050305030304" pitchFamily="18" charset="0"/>
              </a:rPr>
              <a:t>Консультативная деятельность</a:t>
            </a:r>
          </a:p>
          <a:p>
            <a:pPr marL="342900" lvl="0" indent="-342900" algn="just">
              <a:spcBef>
                <a:spcPct val="20000"/>
              </a:spcBef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Book Antiqua" panose="02040602050305030304" pitchFamily="18" charset="0"/>
              </a:rPr>
              <a:t>Методическая деятельность</a:t>
            </a:r>
          </a:p>
          <a:p>
            <a:pPr marL="342900" lvl="0" indent="-342900" algn="just">
              <a:spcBef>
                <a:spcPct val="20000"/>
              </a:spcBef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Book Antiqua" panose="02040602050305030304" pitchFamily="18" charset="0"/>
              </a:rPr>
              <a:t>Социально-педагогическая поддержка и психологическая помощь</a:t>
            </a:r>
          </a:p>
          <a:p>
            <a:pPr marL="342900" lvl="0" indent="-342900" algn="just">
              <a:spcBef>
                <a:spcPct val="20000"/>
              </a:spcBef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Book Antiqua" panose="02040602050305030304" pitchFamily="18" charset="0"/>
              </a:rPr>
              <a:t>Информационно-аналитическая деятельность</a:t>
            </a:r>
            <a:endParaRPr lang="ru-RU" sz="25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95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88D864A-ABA9-4DDA-9E25-230B0B85CEB3}"/>
              </a:ext>
            </a:extLst>
          </p:cNvPr>
          <p:cNvSpPr/>
          <p:nvPr/>
        </p:nvSpPr>
        <p:spPr>
          <a:xfrm>
            <a:off x="539552" y="332656"/>
            <a:ext cx="6318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Информационно-аналитическая деятельность</a:t>
            </a:r>
            <a:endParaRPr kumimoji="0" lang="ru-RU" sz="28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264A769-20F0-487B-BFD0-E54C85601F58}"/>
              </a:ext>
            </a:extLst>
          </p:cNvPr>
          <p:cNvSpPr/>
          <p:nvPr/>
        </p:nvSpPr>
        <p:spPr>
          <a:xfrm>
            <a:off x="522164" y="1511910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+mj-lt"/>
              </a:rPr>
              <a:t>своевременное выявление лиц с ОПФР и их психолого-медико-педагогическое обследование;</a:t>
            </a:r>
          </a:p>
          <a:p>
            <a:pPr marL="342900" lvl="0" indent="-342900" algn="just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+mj-lt"/>
              </a:rPr>
              <a:t>создание и ведение банка данных о детях с ОПФР;</a:t>
            </a:r>
          </a:p>
          <a:p>
            <a:pPr marL="342900" lvl="0" indent="-342900" algn="just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+mj-lt"/>
              </a:rPr>
              <a:t>разработка на основании банка данных прогнозов потребности лиц с ОПФР в специальном образовании и коррекционно-педагогической помощи, оптимизации сети учреждений специального образования, классов, групп интегрированного обучения и воспитания;</a:t>
            </a:r>
          </a:p>
          <a:p>
            <a:pPr marL="342900" lvl="0" indent="-342900" algn="just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+mj-lt"/>
              </a:rPr>
              <a:t>сбор, накопление и систематизация справочных и информационно-аналитических материалов;</a:t>
            </a:r>
          </a:p>
          <a:p>
            <a:pPr marL="342900" lvl="0" indent="-342900" algn="just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+mj-lt"/>
              </a:rPr>
              <a:t>информационное обеспечение по вопросам специального образования на территории соответствующей административно-территориальной единицы;</a:t>
            </a:r>
          </a:p>
          <a:p>
            <a:pPr marL="342900" lvl="0" indent="-342900" algn="just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+mj-lt"/>
              </a:rPr>
              <a:t>информационно-просветительская деятельность по актуальным проблемам специального образования на территории района.</a:t>
            </a:r>
          </a:p>
        </p:txBody>
      </p:sp>
    </p:spTree>
    <p:extLst>
      <p:ext uri="{BB962C8B-B14F-4D97-AF65-F5344CB8AC3E}">
        <p14:creationId xmlns:p14="http://schemas.microsoft.com/office/powerpoint/2010/main" xmlns="" val="4111794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8B50E23-2882-4A98-9213-8BCE1142CF18}"/>
              </a:ext>
            </a:extLst>
          </p:cNvPr>
          <p:cNvSpPr/>
          <p:nvPr/>
        </p:nvSpPr>
        <p:spPr>
          <a:xfrm>
            <a:off x="467544" y="404664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Координирующая деятельность </a:t>
            </a:r>
            <a:r>
              <a:rPr kumimoji="0" lang="ru-RU" sz="280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ЦКРОиР</a:t>
            </a:r>
            <a:endParaRPr kumimoji="0" lang="ru-RU" sz="28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3F2D46D1-EAD9-4BFA-AB58-18B59C71EE7B}"/>
              </a:ext>
            </a:extLst>
          </p:cNvPr>
          <p:cNvGrpSpPr/>
          <p:nvPr/>
        </p:nvGrpSpPr>
        <p:grpSpPr>
          <a:xfrm>
            <a:off x="4161470" y="3494435"/>
            <a:ext cx="3564395" cy="441796"/>
            <a:chOff x="3564396" y="1982489"/>
            <a:chExt cx="3564395" cy="441796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8DAA01DB-1E2F-41FC-8AB7-8879814052CC}"/>
                </a:ext>
              </a:extLst>
            </p:cNvPr>
            <p:cNvSpPr/>
            <p:nvPr/>
          </p:nvSpPr>
          <p:spPr>
            <a:xfrm>
              <a:off x="3564396" y="1982489"/>
              <a:ext cx="3564395" cy="441796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3F85C6B-AC52-4F69-829F-64D211BCA594}"/>
                </a:ext>
              </a:extLst>
            </p:cNvPr>
            <p:cNvSpPr txBox="1"/>
            <p:nvPr/>
          </p:nvSpPr>
          <p:spPr>
            <a:xfrm>
              <a:off x="3564396" y="1982489"/>
              <a:ext cx="3564395" cy="441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15240" rIns="85344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>
                  <a:solidFill>
                    <a:srgbClr val="000099"/>
                  </a:solidFill>
                  <a:latin typeface="Book Antiqua" panose="02040602050305030304" pitchFamily="18" charset="0"/>
                </a:rPr>
                <a:t>Анализ и внесение предложений в органы исполнительной и распорядительной власти</a:t>
              </a:r>
            </a:p>
          </p:txBody>
        </p:sp>
      </p:grpSp>
      <p:graphicFrame>
        <p:nvGraphicFramePr>
          <p:cNvPr id="27" name="Объект 4">
            <a:extLst>
              <a:ext uri="{FF2B5EF4-FFF2-40B4-BE49-F238E27FC236}">
                <a16:creationId xmlns:a16="http://schemas.microsoft.com/office/drawing/2014/main" xmlns="" id="{2730B9BA-1CC0-4FE2-9E6B-2C50DE86A5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86360621"/>
              </p:ext>
            </p:extLst>
          </p:nvPr>
        </p:nvGraphicFramePr>
        <p:xfrm>
          <a:off x="467544" y="1052736"/>
          <a:ext cx="805474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8890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1F27F81-6570-44FD-BA4E-FAB03D842170}"/>
              </a:ext>
            </a:extLst>
          </p:cNvPr>
          <p:cNvSpPr/>
          <p:nvPr/>
        </p:nvSpPr>
        <p:spPr>
          <a:xfrm>
            <a:off x="683568" y="476672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kern="0" dirty="0">
                <a:latin typeface="+mj-lt"/>
              </a:rPr>
              <a:t>Ресурсное обеспечение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6A4D651-8FE6-49DB-9D28-BA4442DD7E9F}"/>
              </a:ext>
            </a:extLst>
          </p:cNvPr>
          <p:cNvSpPr/>
          <p:nvPr/>
        </p:nvSpPr>
        <p:spPr>
          <a:xfrm>
            <a:off x="506748" y="1764742"/>
            <a:ext cx="698477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Book Antiqua" panose="02040602050305030304" pitchFamily="18" charset="0"/>
              </a:rPr>
              <a:t>Ресурсные центры </a:t>
            </a:r>
          </a:p>
          <a:p>
            <a:pPr marL="342900" lvl="0" indent="-342900" algn="just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Book Antiqua" panose="02040602050305030304" pitchFamily="18" charset="0"/>
              </a:rPr>
              <a:t>Ресурсные центры инклюзивного образования</a:t>
            </a:r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xmlns="" id="{4B8BCDDF-934A-4C01-BB29-D2B154D7C6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933056"/>
            <a:ext cx="1679473" cy="2241047"/>
          </a:xfrm>
          <a:prstGeom prst="rect">
            <a:avLst/>
          </a:prstGeom>
          <a:ln>
            <a:solidFill>
              <a:srgbClr val="008000"/>
            </a:solidFill>
          </a:ln>
          <a:effectLst>
            <a:glow rad="101600">
              <a:srgbClr val="008000">
                <a:alpha val="60000"/>
              </a:srgbClr>
            </a:glow>
          </a:effectLst>
        </p:spPr>
      </p:pic>
      <p:pic>
        <p:nvPicPr>
          <p:cNvPr id="7" name="Объект 7">
            <a:extLst>
              <a:ext uri="{FF2B5EF4-FFF2-40B4-BE49-F238E27FC236}">
                <a16:creationId xmlns:a16="http://schemas.microsoft.com/office/drawing/2014/main" xmlns="" id="{847287FD-8BA9-4630-9D10-3111D71A99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1095222"/>
            <a:ext cx="1751889" cy="2337678"/>
          </a:xfrm>
          <a:prstGeom prst="rect">
            <a:avLst/>
          </a:prstGeom>
          <a:ln>
            <a:solidFill>
              <a:srgbClr val="008000"/>
            </a:solidFill>
          </a:ln>
          <a:effectLst>
            <a:glow rad="101600">
              <a:srgbClr val="008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848969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xmlns="" id="{567E4E26-0257-4FB8-8E9C-38BC15B26FB6}"/>
              </a:ext>
            </a:extLst>
          </p:cNvPr>
          <p:cNvSpPr txBox="1">
            <a:spLocks/>
          </p:cNvSpPr>
          <p:nvPr/>
        </p:nvSpPr>
        <p:spPr>
          <a:xfrm>
            <a:off x="212676" y="275234"/>
            <a:ext cx="7920880" cy="1294835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200" dirty="0"/>
              <a:t>Ресурсные центры на базе учреждений специального образования</a:t>
            </a:r>
          </a:p>
          <a:p>
            <a:endParaRPr lang="ru-RU" dirty="0"/>
          </a:p>
          <a:p>
            <a:r>
              <a:rPr lang="ru-RU" b="1" dirty="0"/>
              <a:t>Специальная школа №1 г. Бреста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FADBF0F-716B-43A4-89B3-0746F22A2089}"/>
              </a:ext>
            </a:extLst>
          </p:cNvPr>
          <p:cNvSpPr/>
          <p:nvPr/>
        </p:nvSpPr>
        <p:spPr>
          <a:xfrm>
            <a:off x="573944" y="1681798"/>
            <a:ext cx="777686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Учреждение специального образования</a:t>
            </a:r>
          </a:p>
          <a:p>
            <a:r>
              <a:rPr lang="ru-RU" dirty="0"/>
              <a:t>Категория учащихся: дети с интеллектуальной недостаточностью</a:t>
            </a:r>
          </a:p>
          <a:p>
            <a:r>
              <a:rPr lang="ru-RU" dirty="0"/>
              <a:t>Количество учащихся – </a:t>
            </a:r>
            <a:r>
              <a:rPr lang="en-US" dirty="0"/>
              <a:t>220</a:t>
            </a:r>
            <a:r>
              <a:rPr lang="ru-RU" dirty="0"/>
              <a:t> (18 на дому)</a:t>
            </a:r>
          </a:p>
          <a:p>
            <a:r>
              <a:rPr lang="ru-RU" dirty="0"/>
              <a:t>1</a:t>
            </a:r>
            <a:r>
              <a:rPr lang="en-US" dirty="0"/>
              <a:t>91</a:t>
            </a:r>
            <a:r>
              <a:rPr lang="ru-RU" dirty="0"/>
              <a:t> учащийся имеет статус ребенка-инвалида</a:t>
            </a:r>
          </a:p>
        </p:txBody>
      </p:sp>
      <p:pic>
        <p:nvPicPr>
          <p:cNvPr id="4" name="Объект 10">
            <a:extLst>
              <a:ext uri="{FF2B5EF4-FFF2-40B4-BE49-F238E27FC236}">
                <a16:creationId xmlns:a16="http://schemas.microsoft.com/office/drawing/2014/main" xmlns="" id="{02A06F76-5B34-4A24-B17A-8F7F23171C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124744"/>
            <a:ext cx="1296144" cy="101490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6C65FFD-78A1-400E-8C38-615FCC923F06}"/>
              </a:ext>
            </a:extLst>
          </p:cNvPr>
          <p:cNvSpPr/>
          <p:nvPr/>
        </p:nvSpPr>
        <p:spPr>
          <a:xfrm>
            <a:off x="573944" y="3022045"/>
            <a:ext cx="62646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/>
              <a:t>Социально-трудовая подготовка</a:t>
            </a:r>
          </a:p>
          <a:p>
            <a:r>
              <a:rPr lang="ru-RU" dirty="0"/>
              <a:t>Практическая направленность учебных предметов</a:t>
            </a:r>
          </a:p>
          <a:p>
            <a:r>
              <a:rPr lang="ru-RU" dirty="0"/>
              <a:t>Специальные учебные предметы: социально-бытовая ориентировка, социальная ориентация</a:t>
            </a:r>
          </a:p>
          <a:p>
            <a:r>
              <a:rPr lang="ru-RU" dirty="0"/>
              <a:t>Трудовая подготовка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4C727D2-3025-400F-8C94-BAE53BF20A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0162" y="2537670"/>
            <a:ext cx="1563218" cy="123842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33F19CB-C4A4-4BA6-ABAE-55A7B1A5E0E9}"/>
              </a:ext>
            </a:extLst>
          </p:cNvPr>
          <p:cNvSpPr/>
          <p:nvPr/>
        </p:nvSpPr>
        <p:spPr>
          <a:xfrm>
            <a:off x="573944" y="4641878"/>
            <a:ext cx="34679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/>
              <a:t>Социокультурная интеграция</a:t>
            </a:r>
          </a:p>
          <a:p>
            <a:r>
              <a:rPr lang="ru-RU" dirty="0"/>
              <a:t>Участие в конкурсах</a:t>
            </a:r>
          </a:p>
          <a:p>
            <a:r>
              <a:rPr lang="ru-RU" dirty="0"/>
              <a:t>Театральная студия «Жалейка»</a:t>
            </a:r>
          </a:p>
        </p:txBody>
      </p:sp>
      <p:pic>
        <p:nvPicPr>
          <p:cNvPr id="12" name="Объект 5">
            <a:extLst>
              <a:ext uri="{FF2B5EF4-FFF2-40B4-BE49-F238E27FC236}">
                <a16:creationId xmlns:a16="http://schemas.microsoft.com/office/drawing/2014/main" xmlns="" id="{29394E76-319E-46F1-858E-5A4FB8DDB3E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7110162" y="4067550"/>
            <a:ext cx="1563218" cy="110865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C9DEBAD-C9D7-417C-87B0-1028F2F735C4}"/>
              </a:ext>
            </a:extLst>
          </p:cNvPr>
          <p:cNvSpPr/>
          <p:nvPr/>
        </p:nvSpPr>
        <p:spPr>
          <a:xfrm>
            <a:off x="573944" y="5733256"/>
            <a:ext cx="4605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/>
              <a:t>Физкультурно-оздоровительная работа</a:t>
            </a:r>
          </a:p>
        </p:txBody>
      </p:sp>
      <p:pic>
        <p:nvPicPr>
          <p:cNvPr id="15" name="Объект 11">
            <a:extLst>
              <a:ext uri="{FF2B5EF4-FFF2-40B4-BE49-F238E27FC236}">
                <a16:creationId xmlns:a16="http://schemas.microsoft.com/office/drawing/2014/main" xmlns="" id="{756A519C-7152-41EE-AFDE-67EA8051F22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45535" y="5333861"/>
            <a:ext cx="1296635" cy="9730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0F114C6-12F2-4EE5-92E9-1FBD800293A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07106" y="5333861"/>
            <a:ext cx="1355976" cy="97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6036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382B766-14AE-48B3-BC8D-F62BDB0CB517}"/>
              </a:ext>
            </a:extLst>
          </p:cNvPr>
          <p:cNvSpPr/>
          <p:nvPr/>
        </p:nvSpPr>
        <p:spPr>
          <a:xfrm>
            <a:off x="467544" y="548680"/>
            <a:ext cx="5228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/>
              <a:t>Социальная и профессиональная подготовка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07C0CCC-D556-4D62-9B62-59DA90755CCC}"/>
              </a:ext>
            </a:extLst>
          </p:cNvPr>
          <p:cNvSpPr/>
          <p:nvPr/>
        </p:nvSpPr>
        <p:spPr>
          <a:xfrm>
            <a:off x="539552" y="1268760"/>
            <a:ext cx="5832648" cy="5194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подготовка по профессии «Цветовод», «Рабочий зеленого строительства»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Общеобразовательные предметы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Русский язык и литература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Основы экономических знаний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Социальное ориентирование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Факультативные занятия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Культура семейных отношений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Обществоведение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Элементы иностранного языка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Химия и физика в быту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Компьютерная грамота</a:t>
            </a:r>
          </a:p>
        </p:txBody>
      </p:sp>
      <p:pic>
        <p:nvPicPr>
          <p:cNvPr id="7" name="Объект 5">
            <a:extLst>
              <a:ext uri="{FF2B5EF4-FFF2-40B4-BE49-F238E27FC236}">
                <a16:creationId xmlns:a16="http://schemas.microsoft.com/office/drawing/2014/main" xmlns="" id="{3BE19C16-4DD2-4C67-A340-DE9FD0DA2FE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5534" y="2660669"/>
            <a:ext cx="2060998" cy="1544536"/>
          </a:xfrm>
          <a:prstGeom prst="rect">
            <a:avLst/>
          </a:prstGeom>
        </p:spPr>
      </p:pic>
      <p:pic>
        <p:nvPicPr>
          <p:cNvPr id="10" name="Объект 5">
            <a:extLst>
              <a:ext uri="{FF2B5EF4-FFF2-40B4-BE49-F238E27FC236}">
                <a16:creationId xmlns:a16="http://schemas.microsoft.com/office/drawing/2014/main" xmlns="" id="{D7C3BC92-900E-4AA5-A843-DD411F8B16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604999"/>
            <a:ext cx="2185817" cy="145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5329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60E76F2-7188-4FFE-8A80-6553D7611535}"/>
              </a:ext>
            </a:extLst>
          </p:cNvPr>
          <p:cNvSpPr/>
          <p:nvPr/>
        </p:nvSpPr>
        <p:spPr>
          <a:xfrm>
            <a:off x="563476" y="710401"/>
            <a:ext cx="5604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Экспериментальная деятельность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A68C116-7D60-4431-8E50-E603B69DD7A7}"/>
              </a:ext>
            </a:extLst>
          </p:cNvPr>
          <p:cNvSpPr/>
          <p:nvPr/>
        </p:nvSpPr>
        <p:spPr>
          <a:xfrm>
            <a:off x="535112" y="1484784"/>
            <a:ext cx="80693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Эксперимент МО РБ 2022-2025 годы </a:t>
            </a:r>
          </a:p>
          <a:p>
            <a:pPr algn="just"/>
            <a:r>
              <a:rPr lang="ru-RU" sz="2000" dirty="0"/>
              <a:t>«Апробация модели взаимодействия «колледж-школа» по организации профориентационной работы с учащимися с особенностями психофизического развития»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Эксперимент МО РБ 2023/2024 год </a:t>
            </a:r>
          </a:p>
          <a:p>
            <a:pPr algn="just"/>
            <a:r>
              <a:rPr lang="ru-RU" sz="2000" dirty="0"/>
              <a:t>«Апробация содержания коррекционных занятий для учащихся с расстройством аутистического спектра на первой ступени общего среднего образования»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Эксперимент МО РБ 2023/2024 год </a:t>
            </a:r>
          </a:p>
          <a:p>
            <a:pPr algn="just"/>
            <a:r>
              <a:rPr lang="ru-RU" sz="2000" dirty="0"/>
              <a:t>«Апробация модели деятельности воспитателя, обеспечивающего персональное сопровождение детей с расстройствами аутистического спектра в учреждениях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xmlns="" val="2905144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8056</TotalTime>
  <Words>1300</Words>
  <Application>Microsoft Office PowerPoint</Application>
  <PresentationFormat>Экран (4:3)</PresentationFormat>
  <Paragraphs>207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Актуальные аспекты деятельности учреждений специального образования  в Республике Беларусь</vt:lpstr>
      <vt:lpstr>Сеть учреждений специального образования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Раннее выявление </vt:lpstr>
      <vt:lpstr>Амбулаторно-поликлинический этап</vt:lpstr>
      <vt:lpstr>Амбулаторно-поликлинический этап Вопрос ранней диагностики, маршрутизации пациентов </vt:lpstr>
      <vt:lpstr>Создание «особых» психологически комфортных условий оказания медицинской помощи для пациентов детского возраста с РАС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82</cp:revision>
  <dcterms:created xsi:type="dcterms:W3CDTF">2023-03-25T09:05:28Z</dcterms:created>
  <dcterms:modified xsi:type="dcterms:W3CDTF">2024-04-01T04:50:25Z</dcterms:modified>
</cp:coreProperties>
</file>